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7"/>
  </p:notesMasterIdLst>
  <p:sldIdLst>
    <p:sldId id="256" r:id="rId2"/>
    <p:sldId id="262" r:id="rId3"/>
    <p:sldId id="290" r:id="rId4"/>
    <p:sldId id="291" r:id="rId5"/>
    <p:sldId id="293" r:id="rId6"/>
    <p:sldId id="292" r:id="rId7"/>
    <p:sldId id="294" r:id="rId8"/>
    <p:sldId id="295" r:id="rId9"/>
    <p:sldId id="296" r:id="rId10"/>
    <p:sldId id="299" r:id="rId11"/>
    <p:sldId id="298" r:id="rId12"/>
    <p:sldId id="300" r:id="rId13"/>
    <p:sldId id="29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42" r:id="rId27"/>
    <p:sldId id="320" r:id="rId28"/>
    <p:sldId id="321" r:id="rId29"/>
    <p:sldId id="322" r:id="rId30"/>
    <p:sldId id="301" r:id="rId31"/>
    <p:sldId id="302" r:id="rId32"/>
    <p:sldId id="304" r:id="rId33"/>
    <p:sldId id="303" r:id="rId34"/>
    <p:sldId id="306" r:id="rId35"/>
    <p:sldId id="307" r:id="rId36"/>
    <p:sldId id="323" r:id="rId37"/>
    <p:sldId id="325" r:id="rId38"/>
    <p:sldId id="324" r:id="rId39"/>
    <p:sldId id="326" r:id="rId40"/>
    <p:sldId id="327" r:id="rId41"/>
    <p:sldId id="328" r:id="rId42"/>
    <p:sldId id="329" r:id="rId43"/>
    <p:sldId id="336" r:id="rId44"/>
    <p:sldId id="337" r:id="rId45"/>
    <p:sldId id="338" r:id="rId46"/>
  </p:sldIdLst>
  <p:sldSz cx="9144000" cy="5143500" type="screen16x9"/>
  <p:notesSz cx="6858000" cy="9144000"/>
  <p:embeddedFontLst>
    <p:embeddedFont>
      <p:font typeface="Arial Black" panose="020B0A04020102020204" pitchFamily="34" charset="0"/>
      <p:bold r:id="rId48"/>
    </p:embeddedFont>
    <p:embeddedFont>
      <p:font typeface="Cambria" panose="02040503050406030204" pitchFamily="18" charset="0"/>
      <p:regular r:id="rId49"/>
      <p:bold r:id="rId50"/>
      <p:italic r:id="rId51"/>
      <p:boldItalic r:id="rId52"/>
    </p:embeddedFont>
    <p:embeddedFont>
      <p:font typeface="Fira Sans" panose="020B0503050000020004" pitchFamily="34" charset="0"/>
      <p:regular r:id="rId53"/>
      <p:bold r:id="rId54"/>
      <p:italic r:id="rId55"/>
      <p:boldItalic r:id="rId56"/>
    </p:embeddedFont>
    <p:embeddedFont>
      <p:font typeface="Fira Sans Extra Condensed" panose="020B0503050000020004" pitchFamily="34" charset="0"/>
      <p:regular r:id="rId57"/>
      <p:bold r:id="rId58"/>
      <p:italic r:id="rId59"/>
      <p:boldItalic r:id="rId60"/>
    </p:embeddedFont>
    <p:embeddedFont>
      <p:font typeface="Fira Sans Extra Condensed SemiBold" panose="020B0604020202020204"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AE04D69-180D-4195-BA9E-7666FFADAB7F}">
          <p14:sldIdLst>
            <p14:sldId id="256"/>
            <p14:sldId id="262"/>
            <p14:sldId id="290"/>
            <p14:sldId id="291"/>
            <p14:sldId id="293"/>
            <p14:sldId id="292"/>
            <p14:sldId id="294"/>
            <p14:sldId id="295"/>
            <p14:sldId id="296"/>
            <p14:sldId id="299"/>
            <p14:sldId id="298"/>
            <p14:sldId id="300"/>
            <p14:sldId id="297"/>
            <p14:sldId id="308"/>
            <p14:sldId id="309"/>
            <p14:sldId id="310"/>
            <p14:sldId id="311"/>
            <p14:sldId id="312"/>
            <p14:sldId id="313"/>
            <p14:sldId id="314"/>
            <p14:sldId id="315"/>
            <p14:sldId id="316"/>
            <p14:sldId id="317"/>
            <p14:sldId id="318"/>
            <p14:sldId id="319"/>
            <p14:sldId id="342"/>
            <p14:sldId id="320"/>
            <p14:sldId id="321"/>
            <p14:sldId id="322"/>
            <p14:sldId id="301"/>
            <p14:sldId id="302"/>
            <p14:sldId id="304"/>
            <p14:sldId id="303"/>
            <p14:sldId id="306"/>
            <p14:sldId id="307"/>
            <p14:sldId id="323"/>
            <p14:sldId id="325"/>
            <p14:sldId id="324"/>
            <p14:sldId id="326"/>
            <p14:sldId id="327"/>
            <p14:sldId id="328"/>
            <p14:sldId id="329"/>
            <p14:sldId id="336"/>
            <p14:sldId id="33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7" autoAdjust="0"/>
    <p:restoredTop sz="94397" autoAdjust="0"/>
  </p:normalViewPr>
  <p:slideViewPr>
    <p:cSldViewPr snapToGrid="0">
      <p:cViewPr varScale="1">
        <p:scale>
          <a:sx n="126" d="100"/>
          <a:sy n="126" d="100"/>
        </p:scale>
        <p:origin x="91"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17d3ea68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17d3ea6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7071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Gradient_descent" TargetMode="External"/><Relationship Id="rId2" Type="http://schemas.openxmlformats.org/officeDocument/2006/relationships/hyperlink" Target="https://en.wikipedia.org/wiki/Root-mean-square_deviation"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s://bugra.github.io/work/notes/2014-04-19/alternating-least-squares-method-for-collaborative-filter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987356" y="1629550"/>
            <a:ext cx="3845480"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Mathematics of Intelligent Systems </a:t>
            </a:r>
            <a:endParaRPr dirty="0"/>
          </a:p>
        </p:txBody>
      </p:sp>
      <p:sp>
        <p:nvSpPr>
          <p:cNvPr id="58" name="Google Shape;58;p15"/>
          <p:cNvSpPr txBox="1">
            <a:spLocks noGrp="1"/>
          </p:cNvSpPr>
          <p:nvPr>
            <p:ph type="subTitle" idx="1"/>
          </p:nvPr>
        </p:nvSpPr>
        <p:spPr>
          <a:xfrm>
            <a:off x="987356" y="3674253"/>
            <a:ext cx="3607200" cy="36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Batch A _ Group 12</a:t>
            </a:r>
            <a:endParaRPr dirty="0"/>
          </a:p>
        </p:txBody>
      </p:sp>
      <p:sp>
        <p:nvSpPr>
          <p:cNvPr id="59" name="Google Shape;59;p15"/>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373463" y="12203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Mis</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142093" y="3632583"/>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5965703" y="3632603"/>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6782916" y="3632592"/>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7627546" y="3632577"/>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AA0B-E3C8-3A9D-65AB-CCE3B29A887A}"/>
              </a:ext>
            </a:extLst>
          </p:cNvPr>
          <p:cNvSpPr>
            <a:spLocks noGrp="1"/>
          </p:cNvSpPr>
          <p:nvPr>
            <p:ph type="title"/>
          </p:nvPr>
        </p:nvSpPr>
        <p:spPr/>
        <p:txBody>
          <a:bodyPr/>
          <a:lstStyle/>
          <a:p>
            <a:r>
              <a:rPr lang="en-IN" b="1" i="0" dirty="0">
                <a:effectLst/>
                <a:latin typeface="-apple-system"/>
              </a:rPr>
              <a:t>Matrix Factorization via Singular Value Decomposition</a:t>
            </a:r>
            <a:br>
              <a:rPr lang="en-IN" b="1" i="0" dirty="0">
                <a:effectLst/>
                <a:latin typeface="-apple-system"/>
              </a:rPr>
            </a:br>
            <a:endParaRPr lang="en-IN" dirty="0"/>
          </a:p>
        </p:txBody>
      </p:sp>
      <p:sp>
        <p:nvSpPr>
          <p:cNvPr id="3" name="Text Placeholder 2">
            <a:extLst>
              <a:ext uri="{FF2B5EF4-FFF2-40B4-BE49-F238E27FC236}">
                <a16:creationId xmlns:a16="http://schemas.microsoft.com/office/drawing/2014/main" id="{0401DA45-3B5F-AF49-C246-693A34C770F9}"/>
              </a:ext>
            </a:extLst>
          </p:cNvPr>
          <p:cNvSpPr>
            <a:spLocks noGrp="1"/>
          </p:cNvSpPr>
          <p:nvPr>
            <p:ph type="body" idx="1"/>
          </p:nvPr>
        </p:nvSpPr>
        <p:spPr/>
        <p:txBody>
          <a:bodyPr/>
          <a:lstStyle/>
          <a:p>
            <a:r>
              <a:rPr lang="en-US" sz="1400" b="0" i="0" dirty="0">
                <a:effectLst/>
                <a:latin typeface="Roboto" panose="02000000000000000000" pitchFamily="2" charset="0"/>
                <a:ea typeface="Roboto" panose="02000000000000000000" pitchFamily="2" charset="0"/>
                <a:cs typeface="Roboto" panose="02000000000000000000" pitchFamily="2" charset="0"/>
              </a:rPr>
              <a:t>There are many different ways to factor matrices, but singular value decomposition is particularly useful for making recommendations.</a:t>
            </a:r>
          </a:p>
          <a:p>
            <a:endParaRPr lang="en-US" sz="1400" b="0" i="0" dirty="0">
              <a:effectLst/>
              <a:latin typeface="Roboto" panose="02000000000000000000" pitchFamily="2" charset="0"/>
              <a:ea typeface="Roboto" panose="02000000000000000000" pitchFamily="2" charset="0"/>
              <a:cs typeface="Roboto" panose="02000000000000000000" pitchFamily="2" charset="0"/>
            </a:endParaRPr>
          </a:p>
          <a:p>
            <a:r>
              <a:rPr lang="en-US" sz="1400" b="0" i="0" dirty="0">
                <a:effectLst/>
                <a:latin typeface="Roboto" panose="02000000000000000000" pitchFamily="2" charset="0"/>
                <a:ea typeface="Roboto" panose="02000000000000000000" pitchFamily="2" charset="0"/>
                <a:cs typeface="Roboto" panose="02000000000000000000" pitchFamily="2" charset="0"/>
              </a:rPr>
              <a:t>R is </a:t>
            </a:r>
            <a:r>
              <a:rPr lang="en-US" sz="1400" b="0" i="0" dirty="0" err="1">
                <a:effectLst/>
                <a:latin typeface="Roboto" panose="02000000000000000000" pitchFamily="2" charset="0"/>
                <a:ea typeface="Roboto" panose="02000000000000000000" pitchFamily="2" charset="0"/>
                <a:cs typeface="Roboto" panose="02000000000000000000" pitchFamily="2" charset="0"/>
              </a:rPr>
              <a:t>users's</a:t>
            </a:r>
            <a:r>
              <a:rPr lang="en-US" sz="1400" b="0" i="0" dirty="0">
                <a:effectLst/>
                <a:latin typeface="Roboto" panose="02000000000000000000" pitchFamily="2" charset="0"/>
                <a:ea typeface="Roboto" panose="02000000000000000000" pitchFamily="2" charset="0"/>
                <a:cs typeface="Roboto" panose="02000000000000000000" pitchFamily="2" charset="0"/>
              </a:rPr>
              <a:t> ratings matrix, U is the user "features" matrix, </a:t>
            </a:r>
            <a:r>
              <a:rPr lang="en-US" sz="1400" dirty="0">
                <a:latin typeface="Roboto" panose="02000000000000000000" pitchFamily="2" charset="0"/>
                <a:ea typeface="Roboto" panose="02000000000000000000" pitchFamily="2" charset="0"/>
                <a:cs typeface="Roboto" panose="02000000000000000000" pitchFamily="2" charset="0"/>
              </a:rPr>
              <a:t>Σ</a:t>
            </a:r>
            <a:r>
              <a:rPr lang="en-US" sz="1400" b="0" i="0" dirty="0">
                <a:effectLst/>
                <a:latin typeface="Roboto" panose="02000000000000000000" pitchFamily="2" charset="0"/>
                <a:ea typeface="Roboto" panose="02000000000000000000" pitchFamily="2" charset="0"/>
                <a:cs typeface="Roboto" panose="02000000000000000000" pitchFamily="2" charset="0"/>
              </a:rPr>
              <a:t> is the diagonal matrix of singular values (essentially weights), and </a:t>
            </a:r>
            <a:r>
              <a:rPr lang="en-US" sz="1400" b="0" i="0" dirty="0" err="1">
                <a:effectLst/>
                <a:latin typeface="Roboto" panose="02000000000000000000" pitchFamily="2" charset="0"/>
                <a:ea typeface="Roboto" panose="02000000000000000000" pitchFamily="2" charset="0"/>
                <a:cs typeface="Roboto" panose="02000000000000000000" pitchFamily="2" charset="0"/>
              </a:rPr>
              <a:t>VTis</a:t>
            </a:r>
            <a:r>
              <a:rPr lang="en-US" sz="1400" b="0" i="0" dirty="0">
                <a:effectLst/>
                <a:latin typeface="Roboto" panose="02000000000000000000" pitchFamily="2" charset="0"/>
                <a:ea typeface="Roboto" panose="02000000000000000000" pitchFamily="2" charset="0"/>
                <a:cs typeface="Roboto" panose="02000000000000000000" pitchFamily="2" charset="0"/>
              </a:rPr>
              <a:t> the movie "features" matrix. U and VT are orthogonal, and represent different things. U represents how much users "like" each feature and             represents how relevant each feature is to each movie.</a:t>
            </a:r>
          </a:p>
          <a:p>
            <a:endParaRPr lang="en-US" sz="1400" b="0" i="0" dirty="0">
              <a:effectLst/>
              <a:latin typeface="Roboto" panose="02000000000000000000" pitchFamily="2" charset="0"/>
              <a:ea typeface="Roboto" panose="02000000000000000000" pitchFamily="2" charset="0"/>
              <a:cs typeface="Roboto" panose="02000000000000000000" pitchFamily="2" charset="0"/>
            </a:endParaRPr>
          </a:p>
          <a:p>
            <a:r>
              <a:rPr lang="en-US" sz="1400" b="0" i="0" dirty="0">
                <a:effectLst/>
                <a:latin typeface="Roboto" panose="02000000000000000000" pitchFamily="2" charset="0"/>
                <a:ea typeface="Roboto" panose="02000000000000000000" pitchFamily="2" charset="0"/>
                <a:cs typeface="Roboto" panose="02000000000000000000" pitchFamily="2" charset="0"/>
              </a:rPr>
              <a:t>To get the lower rank approximation, we take these matrices and keep only the top k features, which we think of as the underlying tastes and preferences vectors.</a:t>
            </a:r>
            <a:endParaRPr lang="en-IN" sz="14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B7DADE38-85E3-DD3D-E7E1-6FE6072B5550}"/>
              </a:ext>
            </a:extLst>
          </p:cNvPr>
          <p:cNvPicPr>
            <a:picLocks noChangeAspect="1"/>
          </p:cNvPicPr>
          <p:nvPr/>
        </p:nvPicPr>
        <p:blipFill>
          <a:blip r:embed="rId2"/>
          <a:stretch>
            <a:fillRect/>
          </a:stretch>
        </p:blipFill>
        <p:spPr>
          <a:xfrm>
            <a:off x="3461281" y="3991025"/>
            <a:ext cx="1734173" cy="594574"/>
          </a:xfrm>
          <a:prstGeom prst="rect">
            <a:avLst/>
          </a:prstGeom>
        </p:spPr>
      </p:pic>
      <p:pic>
        <p:nvPicPr>
          <p:cNvPr id="7" name="Picture 6">
            <a:extLst>
              <a:ext uri="{FF2B5EF4-FFF2-40B4-BE49-F238E27FC236}">
                <a16:creationId xmlns:a16="http://schemas.microsoft.com/office/drawing/2014/main" id="{AD781C35-8047-9082-5908-1321D00BBEA6}"/>
              </a:ext>
            </a:extLst>
          </p:cNvPr>
          <p:cNvPicPr>
            <a:picLocks noChangeAspect="1"/>
          </p:cNvPicPr>
          <p:nvPr/>
        </p:nvPicPr>
        <p:blipFill>
          <a:blip r:embed="rId3"/>
          <a:stretch>
            <a:fillRect/>
          </a:stretch>
        </p:blipFill>
        <p:spPr>
          <a:xfrm>
            <a:off x="6468896" y="2489947"/>
            <a:ext cx="316337" cy="340670"/>
          </a:xfrm>
          <a:prstGeom prst="rect">
            <a:avLst/>
          </a:prstGeom>
        </p:spPr>
      </p:pic>
    </p:spTree>
    <p:extLst>
      <p:ext uri="{BB962C8B-B14F-4D97-AF65-F5344CB8AC3E}">
        <p14:creationId xmlns:p14="http://schemas.microsoft.com/office/powerpoint/2010/main" val="401077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5188-D46B-0259-7E84-9668F896DEB1}"/>
              </a:ext>
            </a:extLst>
          </p:cNvPr>
          <p:cNvSpPr>
            <a:spLocks noGrp="1"/>
          </p:cNvSpPr>
          <p:nvPr>
            <p:ph type="title"/>
          </p:nvPr>
        </p:nvSpPr>
        <p:spPr/>
        <p:txBody>
          <a:bodyPr/>
          <a:lstStyle/>
          <a:p>
            <a:r>
              <a:rPr lang="en-IN" b="1" dirty="0"/>
              <a:t>Recommendations via optimization</a:t>
            </a:r>
          </a:p>
        </p:txBody>
      </p:sp>
      <p:sp>
        <p:nvSpPr>
          <p:cNvPr id="3" name="Google Shape;126;p16">
            <a:extLst>
              <a:ext uri="{FF2B5EF4-FFF2-40B4-BE49-F238E27FC236}">
                <a16:creationId xmlns:a16="http://schemas.microsoft.com/office/drawing/2014/main" id="{42942BD5-1F30-344C-58E0-D8FAB757AEB7}"/>
              </a:ext>
            </a:extLst>
          </p:cNvPr>
          <p:cNvSpPr txBox="1"/>
          <p:nvPr/>
        </p:nvSpPr>
        <p:spPr>
          <a:xfrm>
            <a:off x="849839" y="1651592"/>
            <a:ext cx="5717216" cy="3741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000000"/>
              </a:buClr>
              <a:buSzPts val="1100"/>
              <a:buFont typeface="Wingdings" panose="05000000000000000000" pitchFamily="2" charset="2"/>
              <a:buChar char="§"/>
            </a:pPr>
            <a:r>
              <a:rPr lang="en-IN" dirty="0">
                <a:solidFill>
                  <a:schemeClr val="dk1"/>
                </a:solidFill>
                <a:latin typeface="Roboto"/>
                <a:ea typeface="Roboto"/>
                <a:cs typeface="Roboto"/>
                <a:sym typeface="Roboto"/>
              </a:rPr>
              <a:t>Quantify goodness using RMSE(Root mean squared error)</a:t>
            </a:r>
          </a:p>
          <a:p>
            <a:pPr marL="285750" lvl="0" indent="-285750" algn="l" rtl="0">
              <a:spcBef>
                <a:spcPts val="0"/>
              </a:spcBef>
              <a:spcAft>
                <a:spcPts val="0"/>
              </a:spcAft>
              <a:buClr>
                <a:srgbClr val="000000"/>
              </a:buClr>
              <a:buSzPts val="1100"/>
              <a:buFont typeface="Wingdings" panose="05000000000000000000" pitchFamily="2" charset="2"/>
              <a:buChar char="§"/>
            </a:pPr>
            <a:r>
              <a:rPr lang="en-IN" dirty="0">
                <a:solidFill>
                  <a:schemeClr val="dk1"/>
                </a:solidFill>
                <a:latin typeface="Roboto"/>
                <a:ea typeface="Roboto"/>
                <a:cs typeface="Roboto"/>
                <a:sym typeface="Roboto"/>
              </a:rPr>
              <a:t>Lower RMSE =&gt; better recommendations</a:t>
            </a:r>
          </a:p>
          <a:p>
            <a:pPr marL="0" lvl="0" indent="0" algn="l" rtl="0">
              <a:spcBef>
                <a:spcPts val="0"/>
              </a:spcBef>
              <a:spcAft>
                <a:spcPts val="0"/>
              </a:spcAft>
              <a:buClr>
                <a:srgbClr val="000000"/>
              </a:buClr>
              <a:buSzPts val="1100"/>
              <a:buFont typeface="Arial"/>
              <a:buNone/>
            </a:pPr>
            <a:endParaRPr lang="en-IN"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lang="en-IN"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IN" dirty="0">
                <a:solidFill>
                  <a:schemeClr val="dk1"/>
                </a:solidFill>
                <a:latin typeface="Roboto"/>
                <a:ea typeface="Roboto"/>
                <a:cs typeface="Roboto"/>
                <a:sym typeface="Roboto"/>
              </a:rPr>
              <a:t>SVD on Netflix data : </a:t>
            </a:r>
          </a:p>
          <a:p>
            <a:pPr marL="0" lvl="0" indent="0" algn="l"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0890DB28-5E38-2839-3440-851C308D87AA}"/>
              </a:ext>
            </a:extLst>
          </p:cNvPr>
          <p:cNvPicPr>
            <a:picLocks noChangeAspect="1"/>
          </p:cNvPicPr>
          <p:nvPr/>
        </p:nvPicPr>
        <p:blipFill>
          <a:blip r:embed="rId2"/>
          <a:stretch>
            <a:fillRect/>
          </a:stretch>
        </p:blipFill>
        <p:spPr>
          <a:xfrm>
            <a:off x="782781" y="2383757"/>
            <a:ext cx="7093527" cy="2029412"/>
          </a:xfrm>
          <a:prstGeom prst="rect">
            <a:avLst/>
          </a:prstGeom>
        </p:spPr>
      </p:pic>
      <p:pic>
        <p:nvPicPr>
          <p:cNvPr id="2050" name="Picture 2" descr="\mathbf{R} \approx \mathbf{P} \times \mathbf{Q}^T = \hat{\mathbf{R}}">
            <a:extLst>
              <a:ext uri="{FF2B5EF4-FFF2-40B4-BE49-F238E27FC236}">
                <a16:creationId xmlns:a16="http://schemas.microsoft.com/office/drawing/2014/main" id="{D6B650DF-CB74-53EA-01ED-44CFFE30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368" y="2042475"/>
            <a:ext cx="1466850" cy="21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68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9097-A963-259D-439D-717851FD4A2A}"/>
              </a:ext>
            </a:extLst>
          </p:cNvPr>
          <p:cNvSpPr>
            <a:spLocks noGrp="1"/>
          </p:cNvSpPr>
          <p:nvPr>
            <p:ph type="title"/>
          </p:nvPr>
        </p:nvSpPr>
        <p:spPr/>
        <p:txBody>
          <a:bodyPr/>
          <a:lstStyle/>
          <a:p>
            <a:r>
              <a:rPr lang="en-IN" b="1" dirty="0"/>
              <a:t>Singular value decomposition(SVD)</a:t>
            </a:r>
          </a:p>
        </p:txBody>
      </p:sp>
      <p:pic>
        <p:nvPicPr>
          <p:cNvPr id="4" name="Picture 3">
            <a:extLst>
              <a:ext uri="{FF2B5EF4-FFF2-40B4-BE49-F238E27FC236}">
                <a16:creationId xmlns:a16="http://schemas.microsoft.com/office/drawing/2014/main" id="{73DF171B-5651-C4C9-7209-29E210187A36}"/>
              </a:ext>
            </a:extLst>
          </p:cNvPr>
          <p:cNvPicPr>
            <a:picLocks noChangeAspect="1"/>
          </p:cNvPicPr>
          <p:nvPr/>
        </p:nvPicPr>
        <p:blipFill rotWithShape="1">
          <a:blip r:embed="rId2"/>
          <a:srcRect t="646"/>
          <a:stretch/>
        </p:blipFill>
        <p:spPr>
          <a:xfrm>
            <a:off x="5098697" y="1278134"/>
            <a:ext cx="3338721" cy="1888352"/>
          </a:xfrm>
          <a:prstGeom prst="rect">
            <a:avLst/>
          </a:prstGeom>
        </p:spPr>
      </p:pic>
      <p:sp>
        <p:nvSpPr>
          <p:cNvPr id="5" name="Rectangle 1">
            <a:extLst>
              <a:ext uri="{FF2B5EF4-FFF2-40B4-BE49-F238E27FC236}">
                <a16:creationId xmlns:a16="http://schemas.microsoft.com/office/drawing/2014/main" id="{30340848-D472-9060-F0F9-6BCC8FFB0A60}"/>
              </a:ext>
            </a:extLst>
          </p:cNvPr>
          <p:cNvSpPr>
            <a:spLocks noChangeArrowheads="1"/>
          </p:cNvSpPr>
          <p:nvPr/>
        </p:nvSpPr>
        <p:spPr bwMode="auto">
          <a:xfrm>
            <a:off x="370469" y="1181327"/>
            <a:ext cx="486987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dirty="0">
                <a:solidFill>
                  <a:srgbClr val="333333"/>
                </a:solidFill>
                <a:latin typeface="Roboto" panose="02000000000000000000" pitchFamily="2" charset="0"/>
                <a:ea typeface="Roboto" panose="02000000000000000000" pitchFamily="2" charset="0"/>
                <a:cs typeface="Roboto" panose="02000000000000000000" pitchFamily="2" charset="0"/>
              </a:rPr>
              <a:t>E</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ach row of </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altLang="en-US" dirty="0">
                <a:latin typeface="Roboto" panose="02000000000000000000" pitchFamily="2" charset="0"/>
                <a:ea typeface="Roboto" panose="02000000000000000000" pitchFamily="2" charset="0"/>
                <a:cs typeface="Roboto" panose="02000000000000000000" pitchFamily="2" charset="0"/>
              </a:rPr>
              <a:t>P </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would represent the strength of the associations between a user and the features. Similarly, each row of </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would represent the strength of the associations between an item and the features</a:t>
            </a:r>
            <a:r>
              <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We can get the prediction of a rating of an item by the calculation of the dot product of the two vectors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dirty="0">
              <a:solidFill>
                <a:srgbClr val="292929"/>
              </a:solidFill>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So in our case A=R,Q=U,P</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T</a:t>
            </a:r>
            <a:r>
              <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a:t>
            </a:r>
            <a:r>
              <a:rPr lang="en-US" sz="1400" dirty="0"/>
              <a:t>Σ</a:t>
            </a:r>
            <a:r>
              <a:rPr lang="en-US" sz="1400" b="0" i="0" dirty="0">
                <a:effectLst/>
                <a:latin typeface="-apple-system"/>
              </a:rPr>
              <a:t> VT</a:t>
            </a:r>
          </a:p>
          <a:p>
            <a:pPr marL="0" marR="0" lvl="0" indent="0" algn="l" defTabSz="914400" rtl="0" eaLnBrk="0" fontAlgn="base" latinLnBrk="0" hangingPunct="0">
              <a:lnSpc>
                <a:spcPct val="100000"/>
              </a:lnSpc>
              <a:spcBef>
                <a:spcPct val="0"/>
              </a:spcBef>
              <a:spcAft>
                <a:spcPct val="0"/>
              </a:spcAft>
              <a:buClrTx/>
              <a:buSzTx/>
              <a:buFontTx/>
              <a:buNone/>
              <a:tabLst/>
            </a:pPr>
            <a:endParaRPr lang="en-US"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492FF487-8CF9-4D18-B38C-BCAF6AC2CE5A}"/>
              </a:ext>
            </a:extLst>
          </p:cNvPr>
          <p:cNvPicPr>
            <a:picLocks noChangeAspect="1"/>
          </p:cNvPicPr>
          <p:nvPr/>
        </p:nvPicPr>
        <p:blipFill>
          <a:blip r:embed="rId3"/>
          <a:stretch>
            <a:fillRect/>
          </a:stretch>
        </p:blipFill>
        <p:spPr>
          <a:xfrm>
            <a:off x="1627855" y="3166486"/>
            <a:ext cx="2355104" cy="462610"/>
          </a:xfrm>
          <a:prstGeom prst="rect">
            <a:avLst/>
          </a:prstGeom>
        </p:spPr>
      </p:pic>
      <p:sp>
        <p:nvSpPr>
          <p:cNvPr id="9" name="TextBox 8">
            <a:extLst>
              <a:ext uri="{FF2B5EF4-FFF2-40B4-BE49-F238E27FC236}">
                <a16:creationId xmlns:a16="http://schemas.microsoft.com/office/drawing/2014/main" id="{66CD3BC8-C67F-2BE6-57AF-D4E8D336F001}"/>
              </a:ext>
            </a:extLst>
          </p:cNvPr>
          <p:cNvSpPr txBox="1"/>
          <p:nvPr/>
        </p:nvSpPr>
        <p:spPr>
          <a:xfrm>
            <a:off x="5292436" y="3300151"/>
            <a:ext cx="4572000" cy="954107"/>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A : Input data matrix</a:t>
            </a:r>
          </a:p>
          <a:p>
            <a:r>
              <a:rPr lang="en-US" dirty="0">
                <a:latin typeface="Roboto" panose="02000000000000000000" pitchFamily="2" charset="0"/>
                <a:ea typeface="Roboto" panose="02000000000000000000" pitchFamily="2" charset="0"/>
                <a:cs typeface="Roboto" panose="02000000000000000000" pitchFamily="2" charset="0"/>
              </a:rPr>
              <a:t>U: Left singular vectors</a:t>
            </a:r>
          </a:p>
          <a:p>
            <a:r>
              <a:rPr lang="en-US" sz="1400" dirty="0">
                <a:latin typeface="Roboto" panose="02000000000000000000" pitchFamily="2" charset="0"/>
                <a:ea typeface="Roboto" panose="02000000000000000000" pitchFamily="2" charset="0"/>
                <a:cs typeface="Roboto" panose="02000000000000000000" pitchFamily="2" charset="0"/>
              </a:rPr>
              <a:t>Σ</a:t>
            </a:r>
            <a:r>
              <a:rPr lang="en-US" sz="1400" b="0" i="0" dirty="0">
                <a:effectLst/>
                <a:latin typeface="Roboto" panose="02000000000000000000" pitchFamily="2" charset="0"/>
                <a:ea typeface="Roboto" panose="02000000000000000000" pitchFamily="2" charset="0"/>
                <a:cs typeface="Roboto" panose="02000000000000000000" pitchFamily="2" charset="0"/>
              </a:rPr>
              <a:t> : Singular values</a:t>
            </a:r>
          </a:p>
          <a:p>
            <a:r>
              <a:rPr lang="en-US" dirty="0">
                <a:latin typeface="Roboto" panose="02000000000000000000" pitchFamily="2" charset="0"/>
                <a:ea typeface="Roboto" panose="02000000000000000000" pitchFamily="2" charset="0"/>
                <a:cs typeface="Roboto" panose="02000000000000000000" pitchFamily="2" charset="0"/>
              </a:rPr>
              <a:t>V : Right singular values</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53563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00B9-2FB0-D2A5-720A-1205C90731C2}"/>
              </a:ext>
            </a:extLst>
          </p:cNvPr>
          <p:cNvSpPr>
            <a:spLocks noGrp="1"/>
          </p:cNvSpPr>
          <p:nvPr>
            <p:ph type="title"/>
          </p:nvPr>
        </p:nvSpPr>
        <p:spPr/>
        <p:txBody>
          <a:bodyPr/>
          <a:lstStyle/>
          <a:p>
            <a:r>
              <a:rPr lang="en-US" b="1" dirty="0">
                <a:solidFill>
                  <a:srgbClr val="292929"/>
                </a:solidFill>
                <a:effectLst/>
                <a:latin typeface="Fira Sans Extra Condensed" panose="020B0503050000020004" pitchFamily="34" charset="0"/>
              </a:rPr>
              <a:t>HOW DO WE FIND THE RIGHT FACTORIZATION FOR A MATRIX?</a:t>
            </a:r>
            <a:endParaRPr lang="en-IN" b="1" dirty="0">
              <a:latin typeface="Fira Sans Extra Condensed" panose="020B0503050000020004" pitchFamily="34" charset="0"/>
            </a:endParaRPr>
          </a:p>
        </p:txBody>
      </p:sp>
      <p:sp>
        <p:nvSpPr>
          <p:cNvPr id="3" name="Text Placeholder 2">
            <a:extLst>
              <a:ext uri="{FF2B5EF4-FFF2-40B4-BE49-F238E27FC236}">
                <a16:creationId xmlns:a16="http://schemas.microsoft.com/office/drawing/2014/main" id="{8D1B627E-248F-EFEB-6F4C-5C36DCF52BE8}"/>
              </a:ext>
            </a:extLst>
          </p:cNvPr>
          <p:cNvSpPr>
            <a:spLocks noGrp="1"/>
          </p:cNvSpPr>
          <p:nvPr>
            <p:ph type="body" idx="1"/>
          </p:nvPr>
        </p:nvSpPr>
        <p:spPr>
          <a:xfrm>
            <a:off x="214718" y="1164312"/>
            <a:ext cx="8520600" cy="3416400"/>
          </a:xfrm>
        </p:spPr>
        <p:txBody>
          <a:bodyPr/>
          <a:lstStyle/>
          <a:p>
            <a:r>
              <a:rPr lang="en-US" sz="1600" b="1" i="0" dirty="0">
                <a:solidFill>
                  <a:srgbClr val="292929"/>
                </a:solidFill>
                <a:effectLst/>
                <a:latin typeface="Roboto" panose="02000000000000000000" pitchFamily="2" charset="0"/>
                <a:ea typeface="Roboto" panose="02000000000000000000" pitchFamily="2" charset="0"/>
                <a:cs typeface="Roboto" panose="02000000000000000000" pitchFamily="2" charset="0"/>
              </a:rPr>
              <a:t>Machine Learning </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is the solution. The model learns to find latent factors to factorize the rating matrix. </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To arrive at the best approximation of the factors, </a:t>
            </a:r>
            <a:r>
              <a:rPr lang="en-US" sz="1600" b="1" i="0" u="sng" dirty="0">
                <a:effectLst/>
                <a:latin typeface="Roboto" panose="02000000000000000000" pitchFamily="2" charset="0"/>
                <a:ea typeface="Roboto" panose="02000000000000000000" pitchFamily="2" charset="0"/>
                <a:cs typeface="Roboto" panose="02000000000000000000" pitchFamily="2" charset="0"/>
                <a:hlinkClick r:id="rId2"/>
              </a:rPr>
              <a:t>RMSE</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(root mean squared error)</a:t>
            </a:r>
            <a:r>
              <a:rPr lang="en-US" sz="1600" b="1" i="0" dirty="0">
                <a:solidFill>
                  <a:srgbClr val="292929"/>
                </a:solidFill>
                <a:effectLst/>
                <a:latin typeface="Roboto" panose="02000000000000000000" pitchFamily="2" charset="0"/>
                <a:ea typeface="Roboto" panose="02000000000000000000" pitchFamily="2" charset="0"/>
                <a:cs typeface="Roboto" panose="02000000000000000000" pitchFamily="2" charset="0"/>
              </a:rPr>
              <a:t> </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is the cost function to be minimized. After Matrix factorization is done, squared error is calculated for every movie rating in the rating matrix and the root value of the mean of squared error values are minimized. </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In order to minimize RMSE to learn the factors, </a:t>
            </a:r>
            <a:r>
              <a:rPr lang="en-US" sz="1600" b="0" i="0" u="sng" dirty="0">
                <a:effectLst/>
                <a:latin typeface="Roboto" panose="02000000000000000000" pitchFamily="2" charset="0"/>
                <a:ea typeface="Roboto" panose="02000000000000000000" pitchFamily="2" charset="0"/>
                <a:cs typeface="Roboto" panose="02000000000000000000" pitchFamily="2" charset="0"/>
                <a:hlinkClick r:id="rId3"/>
              </a:rPr>
              <a:t>Gradient Descent</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and </a:t>
            </a:r>
            <a:r>
              <a:rPr lang="en-US" sz="1600" b="0" i="0" u="sng" dirty="0">
                <a:effectLst/>
                <a:latin typeface="Roboto" panose="02000000000000000000" pitchFamily="2" charset="0"/>
                <a:ea typeface="Roboto" panose="02000000000000000000" pitchFamily="2" charset="0"/>
                <a:cs typeface="Roboto" panose="02000000000000000000" pitchFamily="2" charset="0"/>
                <a:hlinkClick r:id="rId4"/>
              </a:rPr>
              <a:t>Alternating Least Squares</a:t>
            </a:r>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are the two most used techniques</a:t>
            </a:r>
          </a:p>
          <a:p>
            <a:endParaRPr lang="en-US" sz="1600" dirty="0">
              <a:solidFill>
                <a:srgbClr val="292929"/>
              </a:solidFill>
              <a:latin typeface="Roboto" panose="02000000000000000000" pitchFamily="2" charset="0"/>
              <a:ea typeface="Roboto" panose="02000000000000000000" pitchFamily="2" charset="0"/>
              <a:cs typeface="Roboto" panose="02000000000000000000" pitchFamily="2" charset="0"/>
            </a:endParaRPr>
          </a:p>
          <a:p>
            <a:endParaRPr lang="en-IN"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C8CEA72D-7570-A61E-E7F6-1785906B9723}"/>
              </a:ext>
            </a:extLst>
          </p:cNvPr>
          <p:cNvPicPr>
            <a:picLocks noChangeAspect="1"/>
          </p:cNvPicPr>
          <p:nvPr/>
        </p:nvPicPr>
        <p:blipFill>
          <a:blip r:embed="rId5"/>
          <a:stretch>
            <a:fillRect/>
          </a:stretch>
        </p:blipFill>
        <p:spPr>
          <a:xfrm>
            <a:off x="2444829" y="3665770"/>
            <a:ext cx="3304807" cy="845800"/>
          </a:xfrm>
          <a:prstGeom prst="rect">
            <a:avLst/>
          </a:prstGeom>
        </p:spPr>
      </p:pic>
    </p:spTree>
    <p:extLst>
      <p:ext uri="{BB962C8B-B14F-4D97-AF65-F5344CB8AC3E}">
        <p14:creationId xmlns:p14="http://schemas.microsoft.com/office/powerpoint/2010/main" val="2940838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A479-78B4-A6D6-A2F1-534CB652EFC7}"/>
              </a:ext>
            </a:extLst>
          </p:cNvPr>
          <p:cNvSpPr>
            <a:spLocks noGrp="1"/>
          </p:cNvSpPr>
          <p:nvPr>
            <p:ph type="title"/>
          </p:nvPr>
        </p:nvSpPr>
        <p:spPr>
          <a:xfrm>
            <a:off x="290945" y="411475"/>
            <a:ext cx="8229600" cy="481500"/>
          </a:xfrm>
        </p:spPr>
        <p:txBody>
          <a:bodyPr/>
          <a:lstStyle/>
          <a:p>
            <a:r>
              <a:rPr lang="en-IN" b="1" dirty="0"/>
              <a:t>Movie recommender system</a:t>
            </a:r>
          </a:p>
        </p:txBody>
      </p:sp>
      <p:pic>
        <p:nvPicPr>
          <p:cNvPr id="4" name="Picture 3">
            <a:extLst>
              <a:ext uri="{FF2B5EF4-FFF2-40B4-BE49-F238E27FC236}">
                <a16:creationId xmlns:a16="http://schemas.microsoft.com/office/drawing/2014/main" id="{323CA1EA-1F13-A630-D7DD-2C607A738753}"/>
              </a:ext>
            </a:extLst>
          </p:cNvPr>
          <p:cNvPicPr>
            <a:picLocks noChangeAspect="1"/>
          </p:cNvPicPr>
          <p:nvPr/>
        </p:nvPicPr>
        <p:blipFill>
          <a:blip r:embed="rId2"/>
          <a:stretch>
            <a:fillRect/>
          </a:stretch>
        </p:blipFill>
        <p:spPr>
          <a:xfrm>
            <a:off x="533400" y="1032861"/>
            <a:ext cx="8304486" cy="3699164"/>
          </a:xfrm>
          <a:prstGeom prst="rect">
            <a:avLst/>
          </a:prstGeom>
        </p:spPr>
      </p:pic>
    </p:spTree>
    <p:extLst>
      <p:ext uri="{BB962C8B-B14F-4D97-AF65-F5344CB8AC3E}">
        <p14:creationId xmlns:p14="http://schemas.microsoft.com/office/powerpoint/2010/main" val="85963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AC48F-FAE7-4B56-264C-6824CD5DAA59}"/>
              </a:ext>
            </a:extLst>
          </p:cNvPr>
          <p:cNvPicPr>
            <a:picLocks noChangeAspect="1"/>
          </p:cNvPicPr>
          <p:nvPr/>
        </p:nvPicPr>
        <p:blipFill>
          <a:blip r:embed="rId2"/>
          <a:stretch>
            <a:fillRect/>
          </a:stretch>
        </p:blipFill>
        <p:spPr>
          <a:xfrm>
            <a:off x="173183" y="583623"/>
            <a:ext cx="8349459" cy="3976254"/>
          </a:xfrm>
          <a:prstGeom prst="rect">
            <a:avLst/>
          </a:prstGeom>
        </p:spPr>
      </p:pic>
    </p:spTree>
    <p:extLst>
      <p:ext uri="{BB962C8B-B14F-4D97-AF65-F5344CB8AC3E}">
        <p14:creationId xmlns:p14="http://schemas.microsoft.com/office/powerpoint/2010/main" val="30757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A36D5-EA9D-E3DC-3B49-B20569548FEB}"/>
              </a:ext>
            </a:extLst>
          </p:cNvPr>
          <p:cNvPicPr>
            <a:picLocks noChangeAspect="1"/>
          </p:cNvPicPr>
          <p:nvPr/>
        </p:nvPicPr>
        <p:blipFill>
          <a:blip r:embed="rId2"/>
          <a:stretch>
            <a:fillRect/>
          </a:stretch>
        </p:blipFill>
        <p:spPr>
          <a:xfrm>
            <a:off x="115265" y="553949"/>
            <a:ext cx="8913470" cy="4035602"/>
          </a:xfrm>
          <a:prstGeom prst="rect">
            <a:avLst/>
          </a:prstGeom>
        </p:spPr>
      </p:pic>
    </p:spTree>
    <p:extLst>
      <p:ext uri="{BB962C8B-B14F-4D97-AF65-F5344CB8AC3E}">
        <p14:creationId xmlns:p14="http://schemas.microsoft.com/office/powerpoint/2010/main" val="144133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2B6DE-8A24-3695-5989-60290B04032C}"/>
              </a:ext>
            </a:extLst>
          </p:cNvPr>
          <p:cNvPicPr>
            <a:picLocks noChangeAspect="1"/>
          </p:cNvPicPr>
          <p:nvPr/>
        </p:nvPicPr>
        <p:blipFill>
          <a:blip r:embed="rId2"/>
          <a:stretch>
            <a:fillRect/>
          </a:stretch>
        </p:blipFill>
        <p:spPr>
          <a:xfrm>
            <a:off x="308263" y="756576"/>
            <a:ext cx="8527473" cy="3747348"/>
          </a:xfrm>
          <a:prstGeom prst="rect">
            <a:avLst/>
          </a:prstGeom>
        </p:spPr>
      </p:pic>
    </p:spTree>
    <p:extLst>
      <p:ext uri="{BB962C8B-B14F-4D97-AF65-F5344CB8AC3E}">
        <p14:creationId xmlns:p14="http://schemas.microsoft.com/office/powerpoint/2010/main" val="333858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7D76A-8D0D-ED67-B37E-DEED35DEBE46}"/>
              </a:ext>
            </a:extLst>
          </p:cNvPr>
          <p:cNvPicPr>
            <a:picLocks noChangeAspect="1"/>
          </p:cNvPicPr>
          <p:nvPr/>
        </p:nvPicPr>
        <p:blipFill>
          <a:blip r:embed="rId2"/>
          <a:stretch>
            <a:fillRect/>
          </a:stretch>
        </p:blipFill>
        <p:spPr>
          <a:xfrm>
            <a:off x="277091" y="748145"/>
            <a:ext cx="8437418" cy="3846785"/>
          </a:xfrm>
          <a:prstGeom prst="rect">
            <a:avLst/>
          </a:prstGeom>
        </p:spPr>
      </p:pic>
    </p:spTree>
    <p:extLst>
      <p:ext uri="{BB962C8B-B14F-4D97-AF65-F5344CB8AC3E}">
        <p14:creationId xmlns:p14="http://schemas.microsoft.com/office/powerpoint/2010/main" val="107020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CE234-4940-DEA1-A729-DB1634A7015D}"/>
              </a:ext>
            </a:extLst>
          </p:cNvPr>
          <p:cNvPicPr>
            <a:picLocks noChangeAspect="1"/>
          </p:cNvPicPr>
          <p:nvPr/>
        </p:nvPicPr>
        <p:blipFill>
          <a:blip r:embed="rId2"/>
          <a:stretch>
            <a:fillRect/>
          </a:stretch>
        </p:blipFill>
        <p:spPr>
          <a:xfrm>
            <a:off x="297367" y="283528"/>
            <a:ext cx="8452284" cy="4576444"/>
          </a:xfrm>
          <a:prstGeom prst="rect">
            <a:avLst/>
          </a:prstGeom>
        </p:spPr>
      </p:pic>
    </p:spTree>
    <p:extLst>
      <p:ext uri="{BB962C8B-B14F-4D97-AF65-F5344CB8AC3E}">
        <p14:creationId xmlns:p14="http://schemas.microsoft.com/office/powerpoint/2010/main" val="149274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dk1"/>
                </a:solidFill>
              </a:rPr>
              <a:t>Team members</a:t>
            </a:r>
            <a:endParaRPr b="1" dirty="0"/>
          </a:p>
        </p:txBody>
      </p:sp>
      <p:sp>
        <p:nvSpPr>
          <p:cNvPr id="346" name="Google Shape;346;p21"/>
          <p:cNvSpPr/>
          <p:nvPr/>
        </p:nvSpPr>
        <p:spPr>
          <a:xfrm>
            <a:off x="4103850" y="3464763"/>
            <a:ext cx="936300" cy="936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2991150" y="2404438"/>
            <a:ext cx="936300" cy="9363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5216550" y="2404438"/>
            <a:ext cx="936300" cy="936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4103850" y="1304438"/>
            <a:ext cx="936300" cy="936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txBox="1"/>
          <p:nvPr/>
        </p:nvSpPr>
        <p:spPr>
          <a:xfrm>
            <a:off x="914400" y="1304450"/>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1"/>
                </a:solidFill>
                <a:latin typeface="Fira Sans Extra Condensed"/>
                <a:ea typeface="Fira Sans Extra Condensed"/>
                <a:cs typeface="Fira Sans Extra Condensed"/>
                <a:sym typeface="Fira Sans Extra Condensed"/>
              </a:rPr>
              <a:t>J Ajay surya</a:t>
            </a:r>
            <a:endParaRPr sz="1600" b="1" dirty="0">
              <a:solidFill>
                <a:schemeClr val="accent1"/>
              </a:solidFill>
              <a:latin typeface="Fira Sans Extra Condensed"/>
              <a:ea typeface="Fira Sans Extra Condensed"/>
              <a:cs typeface="Fira Sans Extra Condensed"/>
              <a:sym typeface="Fira Sans Extra Condensed"/>
            </a:endParaRPr>
          </a:p>
        </p:txBody>
      </p:sp>
      <p:sp>
        <p:nvSpPr>
          <p:cNvPr id="351" name="Google Shape;351;p21"/>
          <p:cNvSpPr txBox="1"/>
          <p:nvPr/>
        </p:nvSpPr>
        <p:spPr>
          <a:xfrm>
            <a:off x="914400" y="3542175"/>
            <a:ext cx="1974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Extra Condensed"/>
                <a:ea typeface="Fira Sans Extra Condensed"/>
                <a:cs typeface="Fira Sans Extra Condensed"/>
                <a:sym typeface="Fira Sans Extra Condensed"/>
              </a:rPr>
              <a:t>Prasanna Teja</a:t>
            </a:r>
            <a:endParaRPr sz="1600" b="1" dirty="0">
              <a:solidFill>
                <a:schemeClr val="accent4"/>
              </a:solidFill>
              <a:latin typeface="Fira Sans Extra Condensed"/>
              <a:ea typeface="Fira Sans Extra Condensed"/>
              <a:cs typeface="Fira Sans Extra Condensed"/>
              <a:sym typeface="Fira Sans Extra Condensed"/>
            </a:endParaRPr>
          </a:p>
        </p:txBody>
      </p:sp>
      <p:sp>
        <p:nvSpPr>
          <p:cNvPr id="352" name="Google Shape;352;p21"/>
          <p:cNvSpPr txBox="1"/>
          <p:nvPr/>
        </p:nvSpPr>
        <p:spPr>
          <a:xfrm>
            <a:off x="6255300" y="1304450"/>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accent2"/>
                </a:solidFill>
                <a:latin typeface="Fira Sans Extra Condensed"/>
                <a:ea typeface="Fira Sans Extra Condensed"/>
                <a:cs typeface="Fira Sans Extra Condensed"/>
                <a:sym typeface="Fira Sans Extra Condensed"/>
              </a:rPr>
              <a:t>Mohitha </a:t>
            </a:r>
            <a:endParaRPr sz="1600" b="1" dirty="0">
              <a:solidFill>
                <a:schemeClr val="accent2"/>
              </a:solidFill>
              <a:latin typeface="Fira Sans Extra Condensed"/>
              <a:ea typeface="Fira Sans Extra Condensed"/>
              <a:cs typeface="Fira Sans Extra Condensed"/>
              <a:sym typeface="Fira Sans Extra Condensed"/>
            </a:endParaRPr>
          </a:p>
        </p:txBody>
      </p:sp>
      <p:sp>
        <p:nvSpPr>
          <p:cNvPr id="353" name="Google Shape;353;p21"/>
          <p:cNvSpPr txBox="1"/>
          <p:nvPr/>
        </p:nvSpPr>
        <p:spPr>
          <a:xfrm>
            <a:off x="6255300" y="3542175"/>
            <a:ext cx="19743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600" b="1" dirty="0">
                <a:solidFill>
                  <a:schemeClr val="accent3"/>
                </a:solidFill>
                <a:latin typeface="Fira Sans Extra Condensed"/>
                <a:ea typeface="Fira Sans Extra Condensed"/>
                <a:cs typeface="Fira Sans Extra Condensed"/>
                <a:sym typeface="Fira Sans Extra Condensed"/>
              </a:rPr>
              <a:t>Sai Ravula</a:t>
            </a:r>
            <a:endParaRPr sz="1600" b="1" dirty="0">
              <a:solidFill>
                <a:schemeClr val="accent3"/>
              </a:solidFill>
              <a:latin typeface="Fira Sans Extra Condensed"/>
              <a:ea typeface="Fira Sans Extra Condensed"/>
              <a:cs typeface="Fira Sans Extra Condensed"/>
              <a:sym typeface="Fira Sans Extra Condensed"/>
            </a:endParaRPr>
          </a:p>
        </p:txBody>
      </p:sp>
      <p:sp>
        <p:nvSpPr>
          <p:cNvPr id="354" name="Google Shape;354;p21"/>
          <p:cNvSpPr txBox="1"/>
          <p:nvPr/>
        </p:nvSpPr>
        <p:spPr>
          <a:xfrm>
            <a:off x="914400" y="1626983"/>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CB.EN.U4AIE21018</a:t>
            </a:r>
            <a:endParaRPr sz="1200" dirty="0">
              <a:latin typeface="Roboto"/>
              <a:ea typeface="Roboto"/>
              <a:cs typeface="Roboto"/>
              <a:sym typeface="Roboto"/>
            </a:endParaRPr>
          </a:p>
        </p:txBody>
      </p:sp>
      <p:sp>
        <p:nvSpPr>
          <p:cNvPr id="355" name="Google Shape;355;p21"/>
          <p:cNvSpPr txBox="1"/>
          <p:nvPr/>
        </p:nvSpPr>
        <p:spPr>
          <a:xfrm>
            <a:off x="914400" y="3829275"/>
            <a:ext cx="1689900" cy="571800"/>
          </a:xfrm>
          <a:prstGeom prst="rect">
            <a:avLst/>
          </a:prstGeom>
          <a:noFill/>
          <a:ln>
            <a:noFill/>
          </a:ln>
        </p:spPr>
        <p:txBody>
          <a:bodyPr spcFirstLastPara="1" wrap="square" lIns="91425" tIns="91425" rIns="91425" bIns="91425" anchor="ctr" anchorCtr="0">
            <a:noAutofit/>
          </a:bodyPr>
          <a:lstStyle/>
          <a:p>
            <a:r>
              <a:rPr lang="en-IN" sz="1200" dirty="0">
                <a:latin typeface="Roboto"/>
                <a:ea typeface="Roboto"/>
                <a:cs typeface="Roboto"/>
                <a:sym typeface="Roboto"/>
              </a:rPr>
              <a:t>CB.EN.U4AIE21035</a:t>
            </a:r>
          </a:p>
          <a:p>
            <a:pPr marL="0" lvl="0" indent="0" algn="l" rtl="0">
              <a:spcBef>
                <a:spcPts val="0"/>
              </a:spcBef>
              <a:spcAft>
                <a:spcPts val="0"/>
              </a:spcAft>
              <a:buNone/>
            </a:pPr>
            <a:endParaRPr sz="1200" dirty="0">
              <a:latin typeface="Roboto"/>
              <a:ea typeface="Roboto"/>
              <a:cs typeface="Roboto"/>
              <a:sym typeface="Roboto"/>
            </a:endParaRPr>
          </a:p>
        </p:txBody>
      </p:sp>
      <p:sp>
        <p:nvSpPr>
          <p:cNvPr id="356" name="Google Shape;356;p21"/>
          <p:cNvSpPr txBox="1"/>
          <p:nvPr/>
        </p:nvSpPr>
        <p:spPr>
          <a:xfrm>
            <a:off x="6539700" y="1591538"/>
            <a:ext cx="16899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CB.EN.U4AIE21032</a:t>
            </a:r>
          </a:p>
        </p:txBody>
      </p:sp>
      <p:sp>
        <p:nvSpPr>
          <p:cNvPr id="357" name="Google Shape;357;p21"/>
          <p:cNvSpPr txBox="1"/>
          <p:nvPr/>
        </p:nvSpPr>
        <p:spPr>
          <a:xfrm>
            <a:off x="6539700" y="3829275"/>
            <a:ext cx="1689900" cy="571800"/>
          </a:xfrm>
          <a:prstGeom prst="rect">
            <a:avLst/>
          </a:prstGeom>
          <a:noFill/>
          <a:ln>
            <a:noFill/>
          </a:ln>
        </p:spPr>
        <p:txBody>
          <a:bodyPr spcFirstLastPara="1" wrap="square" lIns="91425" tIns="91425" rIns="91425" bIns="91425" anchor="ctr" anchorCtr="0">
            <a:noAutofit/>
          </a:bodyPr>
          <a:lstStyle/>
          <a:p>
            <a:pPr algn="r"/>
            <a:r>
              <a:rPr lang="en-IN" sz="1200" dirty="0">
                <a:latin typeface="Roboto"/>
                <a:ea typeface="Roboto"/>
                <a:cs typeface="Roboto"/>
                <a:sym typeface="Roboto"/>
              </a:rPr>
              <a:t>CB.EN.U4AIE21041</a:t>
            </a:r>
          </a:p>
          <a:p>
            <a:pPr marL="0" lvl="0" indent="0" algn="r" rtl="0">
              <a:spcBef>
                <a:spcPts val="0"/>
              </a:spcBef>
              <a:spcAft>
                <a:spcPts val="0"/>
              </a:spcAft>
              <a:buNone/>
            </a:pPr>
            <a:endParaRPr sz="1200" dirty="0">
              <a:latin typeface="Roboto"/>
              <a:ea typeface="Roboto"/>
              <a:cs typeface="Roboto"/>
              <a:sym typeface="Roboto"/>
            </a:endParaRPr>
          </a:p>
        </p:txBody>
      </p:sp>
      <p:sp>
        <p:nvSpPr>
          <p:cNvPr id="358" name="Google Shape;358;p21"/>
          <p:cNvSpPr/>
          <p:nvPr/>
        </p:nvSpPr>
        <p:spPr>
          <a:xfrm rot="5400000">
            <a:off x="521655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rot="10800000">
            <a:off x="514830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rot="-5400000">
            <a:off x="3391650" y="34647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3448500" y="1704975"/>
            <a:ext cx="535800" cy="535800"/>
          </a:xfrm>
          <a:prstGeom prst="bentArrow">
            <a:avLst>
              <a:gd name="adj1" fmla="val 25000"/>
              <a:gd name="adj2" fmla="val 25000"/>
              <a:gd name="adj3" fmla="val 25000"/>
              <a:gd name="adj4" fmla="val 437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1"/>
          <p:cNvGrpSpPr/>
          <p:nvPr/>
        </p:nvGrpSpPr>
        <p:grpSpPr>
          <a:xfrm>
            <a:off x="4387907" y="1589412"/>
            <a:ext cx="368186" cy="366364"/>
            <a:chOff x="-62151950" y="4111775"/>
            <a:chExt cx="318225" cy="316650"/>
          </a:xfrm>
        </p:grpSpPr>
        <p:sp>
          <p:nvSpPr>
            <p:cNvPr id="363" name="Google Shape;363;p2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1"/>
          <p:cNvSpPr txBox="1"/>
          <p:nvPr/>
        </p:nvSpPr>
        <p:spPr>
          <a:xfrm>
            <a:off x="56841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02</a:t>
            </a:r>
            <a:endParaRPr sz="2400" b="1">
              <a:latin typeface="Fira Sans"/>
              <a:ea typeface="Fira Sans"/>
              <a:cs typeface="Fira Sans"/>
              <a:sym typeface="Fira Sans"/>
            </a:endParaRPr>
          </a:p>
        </p:txBody>
      </p:sp>
      <p:sp>
        <p:nvSpPr>
          <p:cNvPr id="368" name="Google Shape;368;p21"/>
          <p:cNvSpPr txBox="1"/>
          <p:nvPr/>
        </p:nvSpPr>
        <p:spPr>
          <a:xfrm>
            <a:off x="56841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03</a:t>
            </a:r>
            <a:endParaRPr sz="2400" b="1">
              <a:latin typeface="Fira Sans"/>
              <a:ea typeface="Fira Sans"/>
              <a:cs typeface="Fira Sans"/>
              <a:sym typeface="Fira Sans"/>
            </a:endParaRPr>
          </a:p>
        </p:txBody>
      </p:sp>
      <p:sp>
        <p:nvSpPr>
          <p:cNvPr id="369" name="Google Shape;369;p21"/>
          <p:cNvSpPr txBox="1"/>
          <p:nvPr/>
        </p:nvSpPr>
        <p:spPr>
          <a:xfrm>
            <a:off x="2888700" y="3749313"/>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04</a:t>
            </a:r>
            <a:endParaRPr sz="2400" b="1">
              <a:latin typeface="Fira Sans"/>
              <a:ea typeface="Fira Sans"/>
              <a:cs typeface="Fira Sans"/>
              <a:sym typeface="Fira Sans"/>
            </a:endParaRPr>
          </a:p>
        </p:txBody>
      </p:sp>
      <p:sp>
        <p:nvSpPr>
          <p:cNvPr id="370" name="Google Shape;370;p21"/>
          <p:cNvSpPr txBox="1"/>
          <p:nvPr/>
        </p:nvSpPr>
        <p:spPr>
          <a:xfrm>
            <a:off x="2888700" y="1588950"/>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latin typeface="Fira Sans"/>
                <a:ea typeface="Fira Sans"/>
                <a:cs typeface="Fira Sans"/>
                <a:sym typeface="Fira Sans"/>
              </a:rPr>
              <a:t>01</a:t>
            </a:r>
            <a:endParaRPr sz="2400" b="1">
              <a:latin typeface="Fira Sans"/>
              <a:ea typeface="Fira Sans"/>
              <a:cs typeface="Fira Sans"/>
              <a:sym typeface="Fira Sans"/>
            </a:endParaRPr>
          </a:p>
        </p:txBody>
      </p:sp>
      <p:grpSp>
        <p:nvGrpSpPr>
          <p:cNvPr id="371" name="Google Shape;371;p21"/>
          <p:cNvGrpSpPr/>
          <p:nvPr/>
        </p:nvGrpSpPr>
        <p:grpSpPr>
          <a:xfrm>
            <a:off x="4389112" y="3843490"/>
            <a:ext cx="365775" cy="195073"/>
            <a:chOff x="2084325" y="363300"/>
            <a:chExt cx="484150" cy="254100"/>
          </a:xfrm>
        </p:grpSpPr>
        <p:sp>
          <p:nvSpPr>
            <p:cNvPr id="372" name="Google Shape;372;p2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3" name="Google Shape;373;p2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4" name="Google Shape;374;p21"/>
          <p:cNvGrpSpPr/>
          <p:nvPr/>
        </p:nvGrpSpPr>
        <p:grpSpPr>
          <a:xfrm>
            <a:off x="5501825" y="2645501"/>
            <a:ext cx="365760" cy="414536"/>
            <a:chOff x="3300325" y="249875"/>
            <a:chExt cx="433725" cy="480900"/>
          </a:xfrm>
        </p:grpSpPr>
        <p:sp>
          <p:nvSpPr>
            <p:cNvPr id="375" name="Google Shape;375;p2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2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2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2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2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2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 name="Google Shape;381;p21"/>
          <p:cNvGrpSpPr/>
          <p:nvPr/>
        </p:nvGrpSpPr>
        <p:grpSpPr>
          <a:xfrm>
            <a:off x="3276422" y="2682897"/>
            <a:ext cx="365753" cy="365753"/>
            <a:chOff x="1492675" y="4992125"/>
            <a:chExt cx="481825" cy="481825"/>
          </a:xfrm>
        </p:grpSpPr>
        <p:sp>
          <p:nvSpPr>
            <p:cNvPr id="382" name="Google Shape;382;p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E2E49-8F8D-CABA-8948-E18D74681D9C}"/>
              </a:ext>
            </a:extLst>
          </p:cNvPr>
          <p:cNvPicPr>
            <a:picLocks noChangeAspect="1"/>
          </p:cNvPicPr>
          <p:nvPr/>
        </p:nvPicPr>
        <p:blipFill>
          <a:blip r:embed="rId2"/>
          <a:stretch>
            <a:fillRect/>
          </a:stretch>
        </p:blipFill>
        <p:spPr>
          <a:xfrm>
            <a:off x="218209" y="762000"/>
            <a:ext cx="8707582" cy="3394364"/>
          </a:xfrm>
          <a:prstGeom prst="rect">
            <a:avLst/>
          </a:prstGeom>
        </p:spPr>
      </p:pic>
    </p:spTree>
    <p:extLst>
      <p:ext uri="{BB962C8B-B14F-4D97-AF65-F5344CB8AC3E}">
        <p14:creationId xmlns:p14="http://schemas.microsoft.com/office/powerpoint/2010/main" val="1918017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5CE05-7B34-C186-B546-004C97985635}"/>
              </a:ext>
            </a:extLst>
          </p:cNvPr>
          <p:cNvPicPr>
            <a:picLocks noChangeAspect="1"/>
          </p:cNvPicPr>
          <p:nvPr/>
        </p:nvPicPr>
        <p:blipFill>
          <a:blip r:embed="rId2"/>
          <a:stretch>
            <a:fillRect/>
          </a:stretch>
        </p:blipFill>
        <p:spPr>
          <a:xfrm>
            <a:off x="297873" y="284019"/>
            <a:ext cx="8721436" cy="4400056"/>
          </a:xfrm>
          <a:prstGeom prst="rect">
            <a:avLst/>
          </a:prstGeom>
        </p:spPr>
      </p:pic>
    </p:spTree>
    <p:extLst>
      <p:ext uri="{BB962C8B-B14F-4D97-AF65-F5344CB8AC3E}">
        <p14:creationId xmlns:p14="http://schemas.microsoft.com/office/powerpoint/2010/main" val="3329996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BEFD7-AD29-EA9C-7994-61C2A33230BB}"/>
              </a:ext>
            </a:extLst>
          </p:cNvPr>
          <p:cNvPicPr>
            <a:picLocks noChangeAspect="1"/>
          </p:cNvPicPr>
          <p:nvPr/>
        </p:nvPicPr>
        <p:blipFill>
          <a:blip r:embed="rId2"/>
          <a:stretch>
            <a:fillRect/>
          </a:stretch>
        </p:blipFill>
        <p:spPr>
          <a:xfrm>
            <a:off x="93518" y="284018"/>
            <a:ext cx="8956964" cy="4572000"/>
          </a:xfrm>
          <a:prstGeom prst="rect">
            <a:avLst/>
          </a:prstGeom>
        </p:spPr>
      </p:pic>
    </p:spTree>
    <p:extLst>
      <p:ext uri="{BB962C8B-B14F-4D97-AF65-F5344CB8AC3E}">
        <p14:creationId xmlns:p14="http://schemas.microsoft.com/office/powerpoint/2010/main" val="113507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17BB1-008A-ACC4-CDFC-078EA24E09BB}"/>
              </a:ext>
            </a:extLst>
          </p:cNvPr>
          <p:cNvPicPr>
            <a:picLocks noChangeAspect="1"/>
          </p:cNvPicPr>
          <p:nvPr/>
        </p:nvPicPr>
        <p:blipFill>
          <a:blip r:embed="rId2"/>
          <a:stretch>
            <a:fillRect/>
          </a:stretch>
        </p:blipFill>
        <p:spPr>
          <a:xfrm>
            <a:off x="216800" y="367145"/>
            <a:ext cx="8710400" cy="4390159"/>
          </a:xfrm>
          <a:prstGeom prst="rect">
            <a:avLst/>
          </a:prstGeom>
        </p:spPr>
      </p:pic>
    </p:spTree>
    <p:extLst>
      <p:ext uri="{BB962C8B-B14F-4D97-AF65-F5344CB8AC3E}">
        <p14:creationId xmlns:p14="http://schemas.microsoft.com/office/powerpoint/2010/main" val="172827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824EC-0328-AF7C-D9CF-878C6AE8E5B1}"/>
              </a:ext>
            </a:extLst>
          </p:cNvPr>
          <p:cNvPicPr>
            <a:picLocks noChangeAspect="1"/>
          </p:cNvPicPr>
          <p:nvPr/>
        </p:nvPicPr>
        <p:blipFill>
          <a:blip r:embed="rId2"/>
          <a:stretch>
            <a:fillRect/>
          </a:stretch>
        </p:blipFill>
        <p:spPr>
          <a:xfrm>
            <a:off x="144867" y="62642"/>
            <a:ext cx="8486515" cy="3966414"/>
          </a:xfrm>
          <a:prstGeom prst="rect">
            <a:avLst/>
          </a:prstGeom>
        </p:spPr>
      </p:pic>
      <p:pic>
        <p:nvPicPr>
          <p:cNvPr id="5" name="Picture 4">
            <a:extLst>
              <a:ext uri="{FF2B5EF4-FFF2-40B4-BE49-F238E27FC236}">
                <a16:creationId xmlns:a16="http://schemas.microsoft.com/office/drawing/2014/main" id="{09E18B3F-B836-3754-E5F0-22BBF18A3D9C}"/>
              </a:ext>
            </a:extLst>
          </p:cNvPr>
          <p:cNvPicPr>
            <a:picLocks noChangeAspect="1"/>
          </p:cNvPicPr>
          <p:nvPr/>
        </p:nvPicPr>
        <p:blipFill>
          <a:blip r:embed="rId3"/>
          <a:stretch>
            <a:fillRect/>
          </a:stretch>
        </p:blipFill>
        <p:spPr>
          <a:xfrm>
            <a:off x="512618" y="4029056"/>
            <a:ext cx="8268125" cy="596931"/>
          </a:xfrm>
          <a:prstGeom prst="rect">
            <a:avLst/>
          </a:prstGeom>
        </p:spPr>
      </p:pic>
    </p:spTree>
    <p:extLst>
      <p:ext uri="{BB962C8B-B14F-4D97-AF65-F5344CB8AC3E}">
        <p14:creationId xmlns:p14="http://schemas.microsoft.com/office/powerpoint/2010/main" val="145640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EB2A8-060D-5B08-F39D-9937D451EDA8}"/>
              </a:ext>
            </a:extLst>
          </p:cNvPr>
          <p:cNvPicPr>
            <a:picLocks noChangeAspect="1"/>
          </p:cNvPicPr>
          <p:nvPr/>
        </p:nvPicPr>
        <p:blipFill rotWithShape="1">
          <a:blip r:embed="rId2"/>
          <a:srcRect r="454" b="725"/>
          <a:stretch/>
        </p:blipFill>
        <p:spPr>
          <a:xfrm>
            <a:off x="97276" y="697306"/>
            <a:ext cx="8437123" cy="4391928"/>
          </a:xfrm>
          <a:prstGeom prst="rect">
            <a:avLst/>
          </a:prstGeom>
        </p:spPr>
      </p:pic>
      <p:pic>
        <p:nvPicPr>
          <p:cNvPr id="4" name="Picture 3">
            <a:extLst>
              <a:ext uri="{FF2B5EF4-FFF2-40B4-BE49-F238E27FC236}">
                <a16:creationId xmlns:a16="http://schemas.microsoft.com/office/drawing/2014/main" id="{95DE8699-DC3C-E887-B3DE-C05105C2D93B}"/>
              </a:ext>
            </a:extLst>
          </p:cNvPr>
          <p:cNvPicPr>
            <a:picLocks noChangeAspect="1"/>
          </p:cNvPicPr>
          <p:nvPr/>
        </p:nvPicPr>
        <p:blipFill>
          <a:blip r:embed="rId3"/>
          <a:stretch>
            <a:fillRect/>
          </a:stretch>
        </p:blipFill>
        <p:spPr>
          <a:xfrm>
            <a:off x="217026" y="54266"/>
            <a:ext cx="8197621" cy="570036"/>
          </a:xfrm>
          <a:prstGeom prst="rect">
            <a:avLst/>
          </a:prstGeom>
        </p:spPr>
      </p:pic>
    </p:spTree>
    <p:extLst>
      <p:ext uri="{BB962C8B-B14F-4D97-AF65-F5344CB8AC3E}">
        <p14:creationId xmlns:p14="http://schemas.microsoft.com/office/powerpoint/2010/main" val="320967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36FB3-2884-9CBA-0574-B5858943EE5E}"/>
              </a:ext>
            </a:extLst>
          </p:cNvPr>
          <p:cNvPicPr>
            <a:picLocks noChangeAspect="1"/>
          </p:cNvPicPr>
          <p:nvPr/>
        </p:nvPicPr>
        <p:blipFill>
          <a:blip r:embed="rId2"/>
          <a:stretch>
            <a:fillRect/>
          </a:stretch>
        </p:blipFill>
        <p:spPr>
          <a:xfrm>
            <a:off x="992108" y="537191"/>
            <a:ext cx="7017111" cy="2420017"/>
          </a:xfrm>
          <a:prstGeom prst="rect">
            <a:avLst/>
          </a:prstGeom>
        </p:spPr>
      </p:pic>
      <p:sp>
        <p:nvSpPr>
          <p:cNvPr id="5" name="TextBox 4">
            <a:extLst>
              <a:ext uri="{FF2B5EF4-FFF2-40B4-BE49-F238E27FC236}">
                <a16:creationId xmlns:a16="http://schemas.microsoft.com/office/drawing/2014/main" id="{E8320A68-CE57-2A97-011E-75C09BDBAB07}"/>
              </a:ext>
            </a:extLst>
          </p:cNvPr>
          <p:cNvSpPr txBox="1"/>
          <p:nvPr/>
        </p:nvSpPr>
        <p:spPr>
          <a:xfrm>
            <a:off x="334254" y="3252382"/>
            <a:ext cx="8725222" cy="1384995"/>
          </a:xfrm>
          <a:prstGeom prst="rect">
            <a:avLst/>
          </a:prstGeom>
          <a:noFill/>
        </p:spPr>
        <p:txBody>
          <a:bodyPr wrap="square">
            <a:spAutoFit/>
          </a:bodyPr>
          <a:lstStyle/>
          <a:p>
            <a:r>
              <a:rPr lang="en-US" b="0" i="0" dirty="0">
                <a:effectLst/>
                <a:latin typeface="-apple-system"/>
              </a:rPr>
              <a:t>In SVD decomposition, Where A is a m x n utility matrix, U is a m x r orthogonal left singular matrix, which represents the relationship between users and latent factors, S is a r x r diagonal matrix, which describes the strength of each latent factor and V is a r x n diagonal right singular matrix, which indicates the similarity between items and latent factors. The latent factors here are the characteristics of the items, for example, the genre of the music. The SVD decreases the dimension of the utility matrix A by extracting its latent factors. It maps each user and each item into a r-dimensional latent space. This mapping facilitates a clear representation of relationships between users and items</a:t>
            </a:r>
            <a:endParaRPr lang="en-IN" dirty="0"/>
          </a:p>
        </p:txBody>
      </p:sp>
    </p:spTree>
    <p:extLst>
      <p:ext uri="{BB962C8B-B14F-4D97-AF65-F5344CB8AC3E}">
        <p14:creationId xmlns:p14="http://schemas.microsoft.com/office/powerpoint/2010/main" val="68953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75C00-30DA-8912-B156-96B2F2CD0792}"/>
              </a:ext>
            </a:extLst>
          </p:cNvPr>
          <p:cNvPicPr>
            <a:picLocks noChangeAspect="1"/>
          </p:cNvPicPr>
          <p:nvPr/>
        </p:nvPicPr>
        <p:blipFill>
          <a:blip r:embed="rId3"/>
          <a:stretch>
            <a:fillRect/>
          </a:stretch>
        </p:blipFill>
        <p:spPr>
          <a:xfrm>
            <a:off x="86456" y="528875"/>
            <a:ext cx="8971088" cy="4417198"/>
          </a:xfrm>
          <a:prstGeom prst="rect">
            <a:avLst/>
          </a:prstGeom>
        </p:spPr>
      </p:pic>
    </p:spTree>
    <p:extLst>
      <p:ext uri="{BB962C8B-B14F-4D97-AF65-F5344CB8AC3E}">
        <p14:creationId xmlns:p14="http://schemas.microsoft.com/office/powerpoint/2010/main" val="3938919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5C85D-DFAA-622A-4C97-15973EF305C7}"/>
              </a:ext>
            </a:extLst>
          </p:cNvPr>
          <p:cNvPicPr>
            <a:picLocks noChangeAspect="1"/>
          </p:cNvPicPr>
          <p:nvPr/>
        </p:nvPicPr>
        <p:blipFill>
          <a:blip r:embed="rId2"/>
          <a:stretch>
            <a:fillRect/>
          </a:stretch>
        </p:blipFill>
        <p:spPr>
          <a:xfrm>
            <a:off x="293329" y="277091"/>
            <a:ext cx="8363380" cy="4438557"/>
          </a:xfrm>
          <a:prstGeom prst="rect">
            <a:avLst/>
          </a:prstGeom>
        </p:spPr>
      </p:pic>
    </p:spTree>
    <p:extLst>
      <p:ext uri="{BB962C8B-B14F-4D97-AF65-F5344CB8AC3E}">
        <p14:creationId xmlns:p14="http://schemas.microsoft.com/office/powerpoint/2010/main" val="401016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5222E-00DE-1BDB-9181-B8B064D19B12}"/>
              </a:ext>
            </a:extLst>
          </p:cNvPr>
          <p:cNvPicPr>
            <a:picLocks noChangeAspect="1"/>
          </p:cNvPicPr>
          <p:nvPr/>
        </p:nvPicPr>
        <p:blipFill>
          <a:blip r:embed="rId2"/>
          <a:stretch>
            <a:fillRect/>
          </a:stretch>
        </p:blipFill>
        <p:spPr>
          <a:xfrm>
            <a:off x="584968" y="1440407"/>
            <a:ext cx="7793955" cy="3052395"/>
          </a:xfrm>
          <a:prstGeom prst="rect">
            <a:avLst/>
          </a:prstGeom>
        </p:spPr>
      </p:pic>
      <p:sp>
        <p:nvSpPr>
          <p:cNvPr id="5" name="TextBox 4">
            <a:extLst>
              <a:ext uri="{FF2B5EF4-FFF2-40B4-BE49-F238E27FC236}">
                <a16:creationId xmlns:a16="http://schemas.microsoft.com/office/drawing/2014/main" id="{560C1B77-5446-31DB-510F-321E74B3B28C}"/>
              </a:ext>
            </a:extLst>
          </p:cNvPr>
          <p:cNvSpPr txBox="1"/>
          <p:nvPr/>
        </p:nvSpPr>
        <p:spPr>
          <a:xfrm>
            <a:off x="720436" y="403757"/>
            <a:ext cx="7793955" cy="830997"/>
          </a:xfrm>
          <a:prstGeom prst="rect">
            <a:avLst/>
          </a:prstGeom>
          <a:noFill/>
        </p:spPr>
        <p:txBody>
          <a:bodyPr wrap="square">
            <a:spAutoFit/>
          </a:bodyPr>
          <a:lstStyle/>
          <a:p>
            <a:r>
              <a:rPr lang="en-IN" sz="2400" b="1" dirty="0">
                <a:latin typeface="Roboto" panose="02000000000000000000" pitchFamily="2" charset="0"/>
                <a:ea typeface="Roboto" panose="02000000000000000000" pitchFamily="2" charset="0"/>
                <a:cs typeface="Roboto" panose="02000000000000000000" pitchFamily="2" charset="0"/>
              </a:rPr>
              <a:t>Recommending movies based on the movie name user enters</a:t>
            </a:r>
          </a:p>
        </p:txBody>
      </p:sp>
    </p:spTree>
    <p:extLst>
      <p:ext uri="{BB962C8B-B14F-4D97-AF65-F5344CB8AC3E}">
        <p14:creationId xmlns:p14="http://schemas.microsoft.com/office/powerpoint/2010/main" val="208527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0048-DE23-5E70-0BDD-98243BFADF69}"/>
              </a:ext>
            </a:extLst>
          </p:cNvPr>
          <p:cNvSpPr>
            <a:spLocks noGrp="1"/>
          </p:cNvSpPr>
          <p:nvPr>
            <p:ph type="title"/>
          </p:nvPr>
        </p:nvSpPr>
        <p:spPr/>
        <p:txBody>
          <a:bodyPr/>
          <a:lstStyle/>
          <a:p>
            <a:r>
              <a:rPr lang="en-IN" dirty="0"/>
              <a:t>What is Matrix factorization?</a:t>
            </a:r>
          </a:p>
        </p:txBody>
      </p:sp>
      <p:sp>
        <p:nvSpPr>
          <p:cNvPr id="3" name="Text Placeholder 2">
            <a:extLst>
              <a:ext uri="{FF2B5EF4-FFF2-40B4-BE49-F238E27FC236}">
                <a16:creationId xmlns:a16="http://schemas.microsoft.com/office/drawing/2014/main" id="{49A8F209-1C0C-B7AE-3CBF-C0E31DFD4486}"/>
              </a:ext>
            </a:extLst>
          </p:cNvPr>
          <p:cNvSpPr>
            <a:spLocks noGrp="1"/>
          </p:cNvSpPr>
          <p:nvPr>
            <p:ph type="body" idx="1"/>
          </p:nvPr>
        </p:nvSpPr>
        <p:spPr>
          <a:xfrm>
            <a:off x="340924" y="1282075"/>
            <a:ext cx="8386190" cy="3416400"/>
          </a:xfrm>
        </p:spPr>
        <p:txBody>
          <a:bodyPr/>
          <a:lstStyle/>
          <a:p>
            <a:r>
              <a:rPr lang="en-US" b="0" i="0" dirty="0">
                <a:solidFill>
                  <a:srgbClr val="292929"/>
                </a:solidFill>
                <a:effectLst/>
                <a:latin typeface="source-serif-pro"/>
              </a:rPr>
              <a:t>Factorization is the method of expressing something big as a product of smaller factors.</a:t>
            </a:r>
          </a:p>
          <a:p>
            <a:r>
              <a:rPr lang="en-US" dirty="0"/>
              <a:t>Matrix factorization is a technique used to decompose a matrix into two or more low rank matrices, enabling the representation of original matrix in a more compact form</a:t>
            </a:r>
            <a:endParaRPr lang="en-IN" dirty="0"/>
          </a:p>
        </p:txBody>
      </p:sp>
      <p:pic>
        <p:nvPicPr>
          <p:cNvPr id="1026" name="Picture 2">
            <a:extLst>
              <a:ext uri="{FF2B5EF4-FFF2-40B4-BE49-F238E27FC236}">
                <a16:creationId xmlns:a16="http://schemas.microsoft.com/office/drawing/2014/main" id="{60AB94DF-B4E4-90C7-935C-0476DFC5BA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8331" r="-719"/>
          <a:stretch/>
        </p:blipFill>
        <p:spPr bwMode="auto">
          <a:xfrm>
            <a:off x="2824813" y="2888672"/>
            <a:ext cx="2931751" cy="163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37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DEAA-C7A8-B7DA-CF56-1C1D6423F494}"/>
              </a:ext>
            </a:extLst>
          </p:cNvPr>
          <p:cNvSpPr>
            <a:spLocks noGrp="1"/>
          </p:cNvSpPr>
          <p:nvPr>
            <p:ph type="title"/>
          </p:nvPr>
        </p:nvSpPr>
        <p:spPr/>
        <p:txBody>
          <a:bodyPr/>
          <a:lstStyle/>
          <a:p>
            <a:r>
              <a:rPr lang="en-IN" b="1" dirty="0"/>
              <a:t>Complication: </a:t>
            </a:r>
            <a:r>
              <a:rPr lang="en-IN" sz="2000" dirty="0"/>
              <a:t>SVD assumes matrix R has all entries(But our matrix R has missing entries) !</a:t>
            </a:r>
          </a:p>
        </p:txBody>
      </p:sp>
      <p:sp>
        <p:nvSpPr>
          <p:cNvPr id="5" name="Google Shape;126;p16">
            <a:extLst>
              <a:ext uri="{FF2B5EF4-FFF2-40B4-BE49-F238E27FC236}">
                <a16:creationId xmlns:a16="http://schemas.microsoft.com/office/drawing/2014/main" id="{DA9A633C-0BA4-E5A9-5163-C28FA9A8460D}"/>
              </a:ext>
            </a:extLst>
          </p:cNvPr>
          <p:cNvSpPr txBox="1"/>
          <p:nvPr/>
        </p:nvSpPr>
        <p:spPr>
          <a:xfrm>
            <a:off x="919112" y="2682586"/>
            <a:ext cx="6645470" cy="3741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SVD isn’t defined when entries are missing</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We want to find matrices P and Q such that the squared differences between the predicted and observed ratings should be minimum</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IN" dirty="0">
                <a:solidFill>
                  <a:schemeClr val="dk1"/>
                </a:solidFill>
                <a:latin typeface="Roboto"/>
                <a:ea typeface="Roboto"/>
                <a:cs typeface="Roboto"/>
                <a:sym typeface="Roboto"/>
              </a:rPr>
              <a:t>P,Q maps users/movies to low dimensional space</a:t>
            </a: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endParaRPr lang="en-IN" dirty="0">
              <a:solidFill>
                <a:schemeClr val="dk1"/>
              </a:solidFill>
              <a:latin typeface="Roboto"/>
              <a:ea typeface="Roboto"/>
              <a:cs typeface="Roboto"/>
              <a:sym typeface="Roboto"/>
            </a:endParaRPr>
          </a:p>
          <a:p>
            <a:pPr marL="171450" lvl="0" indent="-171450" algn="l" rtl="0">
              <a:spcBef>
                <a:spcPts val="0"/>
              </a:spcBef>
              <a:spcAft>
                <a:spcPts val="0"/>
              </a:spcAft>
              <a:buClr>
                <a:srgbClr val="000000"/>
              </a:buClr>
              <a:buSzPts val="1100"/>
              <a:buFont typeface="Wingdings" panose="05000000000000000000" pitchFamily="2" charset="2"/>
              <a:buChar char="Ø"/>
            </a:pP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Here we consider the squared error because the estimated rating can be either higher or lower than the real rating.</a:t>
            </a:r>
            <a:endParaRPr lang="en-IN"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l" rtl="0">
              <a:spcBef>
                <a:spcPts val="0"/>
              </a:spcBef>
              <a:spcAft>
                <a:spcPts val="0"/>
              </a:spcAft>
              <a:buClr>
                <a:srgbClr val="000000"/>
              </a:buClr>
              <a:buSzPts val="1100"/>
              <a:buFont typeface="Arial"/>
              <a:buNone/>
            </a:pPr>
            <a:endParaRPr sz="1200" dirty="0">
              <a:solidFill>
                <a:schemeClr val="dk1"/>
              </a:solidFill>
              <a:latin typeface="Roboto"/>
              <a:ea typeface="Roboto"/>
              <a:cs typeface="Roboto"/>
              <a:sym typeface="Roboto"/>
            </a:endParaRPr>
          </a:p>
        </p:txBody>
      </p:sp>
      <p:pic>
        <p:nvPicPr>
          <p:cNvPr id="4098" name="Picture 2" descr="e_{ij}^2 = (r_{ij} - \hat{r}_{ij})^2 = (r_{ij} - \sum_{k=1}^K{p_{ik}q_{kj}})^2">
            <a:extLst>
              <a:ext uri="{FF2B5EF4-FFF2-40B4-BE49-F238E27FC236}">
                <a16:creationId xmlns:a16="http://schemas.microsoft.com/office/drawing/2014/main" id="{2C3D335F-E307-A55D-A8C0-4595D44E2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04" y="3039885"/>
            <a:ext cx="3374486" cy="26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10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E304-F84F-E32F-A011-A0CB996756CA}"/>
              </a:ext>
            </a:extLst>
          </p:cNvPr>
          <p:cNvSpPr>
            <a:spLocks noGrp="1"/>
          </p:cNvSpPr>
          <p:nvPr>
            <p:ph type="title"/>
          </p:nvPr>
        </p:nvSpPr>
        <p:spPr>
          <a:xfrm>
            <a:off x="1579391" y="445027"/>
            <a:ext cx="8520600" cy="572700"/>
          </a:xfrm>
        </p:spPr>
        <p:txBody>
          <a:bodyPr/>
          <a:lstStyle/>
          <a:p>
            <a:r>
              <a:rPr lang="en-IN" dirty="0"/>
              <a:t>How to minimize our error function?</a:t>
            </a:r>
          </a:p>
        </p:txBody>
      </p:sp>
      <p:sp>
        <p:nvSpPr>
          <p:cNvPr id="4" name="Rectangle 1">
            <a:extLst>
              <a:ext uri="{FF2B5EF4-FFF2-40B4-BE49-F238E27FC236}">
                <a16:creationId xmlns:a16="http://schemas.microsoft.com/office/drawing/2014/main" id="{879E30AD-2088-8FA0-B8FA-670DD665AF78}"/>
              </a:ext>
            </a:extLst>
          </p:cNvPr>
          <p:cNvSpPr>
            <a:spLocks noChangeArrowheads="1"/>
          </p:cNvSpPr>
          <p:nvPr/>
        </p:nvSpPr>
        <p:spPr bwMode="auto">
          <a:xfrm>
            <a:off x="374350" y="1092150"/>
            <a:ext cx="811155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To minimize the error, we have to know in which direction we have to modify the values of </a:t>
            </a:r>
            <a:r>
              <a:rPr kumimoji="0" lang="en-US" altLang="en-US" b="0" i="0" u="none" strike="noStrike" cap="none" normalizeH="0" baseline="0" dirty="0" err="1">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Pik</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and  </a:t>
            </a:r>
            <a:r>
              <a:rPr kumimoji="0" lang="en-US" altLang="en-US" b="0" i="0" u="none" strike="noStrike" cap="none" normalizeH="0" baseline="0" dirty="0" err="1">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Qkj</a:t>
            </a:r>
            <a:r>
              <a:rPr kumimoji="0" lang="en-US" altLang="en-US" b="0" i="0"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 In other words, we need to know the gradient at the current values, and therefore we differentiate the above equation with respect to these two variables separately: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Palatino"/>
              </a:rPr>
            </a:b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333333"/>
              </a:solidFill>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33333"/>
              </a:solidFill>
              <a:effectLst/>
              <a:latin typeface="Palati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l-GR" altLang="en-US" sz="180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Roboto" panose="02000000000000000000" pitchFamily="2" charset="0"/>
              </a:rPr>
              <a:t>α</a:t>
            </a:r>
            <a:r>
              <a:rPr kumimoji="0" lang="en-IN" altLang="en-US" sz="1800" b="0" i="0" u="none" strike="noStrike" cap="none" normalizeH="0" baseline="0" dirty="0">
                <a:ln>
                  <a:noFill/>
                </a:ln>
                <a:solidFill>
                  <a:schemeClr val="tx1"/>
                </a:solidFill>
                <a:effectLst/>
                <a:latin typeface="Arial Black" panose="020B0A04020102020204" pitchFamily="34" charset="0"/>
              </a:rPr>
              <a:t> </a:t>
            </a:r>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is a constant whose value determines the rate of approaching the minimum</a:t>
            </a:r>
            <a:endParaRPr kumimoji="0" lang="en-US" altLang="en-US"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125" name="Picture 5" descr="  \frac{\partial}{\partial q_{ik}}e_{ij}^2 = -2(r_{ij} - \hat{r}_{ij})(p_{ik}) = -2 e_{ij} p_{ik}">
            <a:extLst>
              <a:ext uri="{FF2B5EF4-FFF2-40B4-BE49-F238E27FC236}">
                <a16:creationId xmlns:a16="http://schemas.microsoft.com/office/drawing/2014/main" id="{227C889F-3E11-2621-BB54-1EA085DCD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445" y="2322366"/>
            <a:ext cx="4682781" cy="403946"/>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frac{\partial}{\partial p_{ik}}e_{ij}^2 = -2(r_{ij} - \hat{r}_{ij})(q_{kj}) = -2 e_{ij} q_{kj}">
            <a:extLst>
              <a:ext uri="{FF2B5EF4-FFF2-40B4-BE49-F238E27FC236}">
                <a16:creationId xmlns:a16="http://schemas.microsoft.com/office/drawing/2014/main" id="{D80720F2-E98F-A4D3-8F82-B83845195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444" y="2800342"/>
            <a:ext cx="4697743" cy="4039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4FBAFA-89BA-8620-3B13-057BEFBBFFF0}"/>
              </a:ext>
            </a:extLst>
          </p:cNvPr>
          <p:cNvPicPr>
            <a:picLocks noChangeAspect="1"/>
          </p:cNvPicPr>
          <p:nvPr/>
        </p:nvPicPr>
        <p:blipFill>
          <a:blip r:embed="rId4"/>
          <a:stretch>
            <a:fillRect/>
          </a:stretch>
        </p:blipFill>
        <p:spPr>
          <a:xfrm>
            <a:off x="2161548" y="3782872"/>
            <a:ext cx="1171310" cy="915601"/>
          </a:xfrm>
          <a:prstGeom prst="rect">
            <a:avLst/>
          </a:prstGeom>
        </p:spPr>
      </p:pic>
      <p:pic>
        <p:nvPicPr>
          <p:cNvPr id="8" name="Picture 7">
            <a:extLst>
              <a:ext uri="{FF2B5EF4-FFF2-40B4-BE49-F238E27FC236}">
                <a16:creationId xmlns:a16="http://schemas.microsoft.com/office/drawing/2014/main" id="{BE17444B-838D-1B14-23AE-2C1AA8B45C66}"/>
              </a:ext>
            </a:extLst>
          </p:cNvPr>
          <p:cNvPicPr>
            <a:picLocks noChangeAspect="1"/>
          </p:cNvPicPr>
          <p:nvPr/>
        </p:nvPicPr>
        <p:blipFill>
          <a:blip r:embed="rId5"/>
          <a:stretch>
            <a:fillRect/>
          </a:stretch>
        </p:blipFill>
        <p:spPr>
          <a:xfrm>
            <a:off x="3661296" y="3858261"/>
            <a:ext cx="2431565" cy="764825"/>
          </a:xfrm>
          <a:prstGeom prst="rect">
            <a:avLst/>
          </a:prstGeom>
        </p:spPr>
      </p:pic>
      <p:sp>
        <p:nvSpPr>
          <p:cNvPr id="9" name="TextBox 8">
            <a:extLst>
              <a:ext uri="{FF2B5EF4-FFF2-40B4-BE49-F238E27FC236}">
                <a16:creationId xmlns:a16="http://schemas.microsoft.com/office/drawing/2014/main" id="{128DD635-B515-B9C9-08B4-A899095175A9}"/>
              </a:ext>
            </a:extLst>
          </p:cNvPr>
          <p:cNvSpPr txBox="1"/>
          <p:nvPr/>
        </p:nvSpPr>
        <p:spPr>
          <a:xfrm>
            <a:off x="3317326" y="3718610"/>
            <a:ext cx="312906" cy="646331"/>
          </a:xfrm>
          <a:prstGeom prst="rect">
            <a:avLst/>
          </a:prstGeom>
          <a:noFill/>
        </p:spPr>
        <p:txBody>
          <a:bodyPr wrap="none" rtlCol="0">
            <a:spAutoFit/>
          </a:bodyPr>
          <a:lstStyle/>
          <a:p>
            <a:r>
              <a:rPr lang="en-IN" sz="3600" dirty="0">
                <a:latin typeface="Roboto" panose="02000000000000000000" pitchFamily="2" charset="0"/>
                <a:ea typeface="Roboto" panose="02000000000000000000" pitchFamily="2" charset="0"/>
                <a:cs typeface="Roboto" panose="02000000000000000000" pitchFamily="2" charset="0"/>
              </a:rPr>
              <a:t>-</a:t>
            </a:r>
          </a:p>
        </p:txBody>
      </p:sp>
      <p:sp>
        <p:nvSpPr>
          <p:cNvPr id="10" name="TextBox 9">
            <a:extLst>
              <a:ext uri="{FF2B5EF4-FFF2-40B4-BE49-F238E27FC236}">
                <a16:creationId xmlns:a16="http://schemas.microsoft.com/office/drawing/2014/main" id="{D380E44C-BFFD-3448-24F7-5932DF48704A}"/>
              </a:ext>
            </a:extLst>
          </p:cNvPr>
          <p:cNvSpPr txBox="1"/>
          <p:nvPr/>
        </p:nvSpPr>
        <p:spPr>
          <a:xfrm>
            <a:off x="3332858" y="4041776"/>
            <a:ext cx="312906" cy="646331"/>
          </a:xfrm>
          <a:prstGeom prst="rect">
            <a:avLst/>
          </a:prstGeom>
          <a:noFill/>
        </p:spPr>
        <p:txBody>
          <a:bodyPr wrap="none" rtlCol="0">
            <a:spAutoFit/>
          </a:bodyPr>
          <a:lstStyle/>
          <a:p>
            <a:r>
              <a:rPr lang="en-IN" sz="36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67600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2313-1C84-6ED1-FEE5-88A1BF546C70}"/>
              </a:ext>
            </a:extLst>
          </p:cNvPr>
          <p:cNvSpPr>
            <a:spLocks noGrp="1"/>
          </p:cNvSpPr>
          <p:nvPr>
            <p:ph type="title"/>
          </p:nvPr>
        </p:nvSpPr>
        <p:spPr>
          <a:xfrm>
            <a:off x="311700" y="254544"/>
            <a:ext cx="8520600" cy="572700"/>
          </a:xfrm>
        </p:spPr>
        <p:txBody>
          <a:bodyPr/>
          <a:lstStyle/>
          <a:p>
            <a:r>
              <a:rPr lang="en-IN" dirty="0"/>
              <a:t>Overfitting &amp; Regularization</a:t>
            </a:r>
          </a:p>
        </p:txBody>
      </p:sp>
      <p:sp>
        <p:nvSpPr>
          <p:cNvPr id="3" name="Text Placeholder 2">
            <a:extLst>
              <a:ext uri="{FF2B5EF4-FFF2-40B4-BE49-F238E27FC236}">
                <a16:creationId xmlns:a16="http://schemas.microsoft.com/office/drawing/2014/main" id="{17B70D55-ACDF-5AEF-BAF5-A7D314A7662E}"/>
              </a:ext>
            </a:extLst>
          </p:cNvPr>
          <p:cNvSpPr>
            <a:spLocks noGrp="1"/>
          </p:cNvSpPr>
          <p:nvPr>
            <p:ph type="body" idx="1"/>
          </p:nvPr>
        </p:nvSpPr>
        <p:spPr>
          <a:xfrm>
            <a:off x="94687" y="1050132"/>
            <a:ext cx="8954623" cy="3997351"/>
          </a:xfrm>
        </p:spPr>
        <p:txBody>
          <a:bodyPr/>
          <a:lstStyle/>
          <a:p>
            <a:r>
              <a:rPr lang="en-IN" sz="1400" dirty="0"/>
              <a:t>Overfitting : The model is adopting too much to the training data &amp; the model has too many free parameters which generates noise</a:t>
            </a:r>
          </a:p>
          <a:p>
            <a:r>
              <a:rPr lang="en-IN" sz="1400" dirty="0"/>
              <a:t>To solve Overfitting we introduce</a:t>
            </a:r>
          </a:p>
          <a:p>
            <a:r>
              <a:rPr lang="en-IN" sz="1400" dirty="0"/>
              <a:t>Regularization : we want our model to spend lots of modelling power where there is sufficient data &amp; we want it to be simple where data is sparse( to reduce overfitting)</a:t>
            </a:r>
          </a:p>
          <a:p>
            <a:endParaRPr lang="en-IN" dirty="0"/>
          </a:p>
          <a:p>
            <a:endParaRPr lang="en-IN" dirty="0"/>
          </a:p>
          <a:p>
            <a:endParaRPr lang="en-IN" dirty="0"/>
          </a:p>
          <a:p>
            <a:endParaRPr lang="en-IN" dirty="0"/>
          </a:p>
          <a:p>
            <a:endParaRPr lang="en-IN" dirty="0"/>
          </a:p>
          <a:p>
            <a:pPr marL="114300" indent="0">
              <a:buNone/>
            </a:pPr>
            <a:endParaRPr lang="en-IN" dirty="0"/>
          </a:p>
        </p:txBody>
      </p:sp>
      <p:pic>
        <p:nvPicPr>
          <p:cNvPr id="6146" name="Picture 2" descr="e_{ij}^2 = (r_{ij} - \sum_{k=1}^K{p_{ik}q_{kj}})^2 + \frac{\beta}{2} \sum_{k=1}^K{(||P||^2 + ||Q||^2)}">
            <a:extLst>
              <a:ext uri="{FF2B5EF4-FFF2-40B4-BE49-F238E27FC236}">
                <a16:creationId xmlns:a16="http://schemas.microsoft.com/office/drawing/2014/main" id="{B9CCF5D2-BD1F-CDEF-0483-6C0636028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876" y="2725852"/>
            <a:ext cx="4964981" cy="3009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625989-C973-DCF1-253D-96D6B9192048}"/>
              </a:ext>
            </a:extLst>
          </p:cNvPr>
          <p:cNvSpPr>
            <a:spLocks noChangeArrowheads="1"/>
          </p:cNvSpPr>
          <p:nvPr/>
        </p:nvSpPr>
        <p:spPr bwMode="auto">
          <a:xfrm>
            <a:off x="311699" y="4244174"/>
            <a:ext cx="85206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i="1" dirty="0">
                <a:solidFill>
                  <a:srgbClr val="333333"/>
                </a:solidFill>
                <a:latin typeface="Roboto" panose="02000000000000000000" pitchFamily="2" charset="0"/>
                <a:ea typeface="Roboto" panose="02000000000000000000" pitchFamily="2" charset="0"/>
                <a:cs typeface="Roboto" panose="02000000000000000000" pitchFamily="2" charset="0"/>
              </a:rPr>
              <a:t>T</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he new parameter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l-GR" altLang="en-US" i="1" dirty="0">
                <a:latin typeface="Roboto" panose="02000000000000000000" pitchFamily="2" charset="0"/>
                <a:ea typeface="Roboto" panose="02000000000000000000" pitchFamily="2" charset="0"/>
                <a:cs typeface="Roboto" panose="02000000000000000000" pitchFamily="2" charset="0"/>
              </a:rPr>
              <a:t>β</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 is used to control the magnitudes of the user-feature and item-feature vectors such that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P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and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Q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would give a good approximation of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R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without having to contain large numbers. In practice, </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l-GR" altLang="en-US" i="1" dirty="0">
                <a:latin typeface="Roboto" panose="02000000000000000000" pitchFamily="2" charset="0"/>
                <a:ea typeface="Roboto" panose="02000000000000000000" pitchFamily="2" charset="0"/>
                <a:cs typeface="Roboto" panose="02000000000000000000" pitchFamily="2" charset="0"/>
              </a:rPr>
              <a:t>β </a:t>
            </a:r>
            <a:r>
              <a:rPr lang="en-IN" altLang="en-US" i="1" dirty="0">
                <a:latin typeface="Roboto" panose="02000000000000000000" pitchFamily="2" charset="0"/>
                <a:ea typeface="Roboto" panose="02000000000000000000" pitchFamily="2" charset="0"/>
                <a:cs typeface="Roboto" panose="02000000000000000000" pitchFamily="2" charset="0"/>
              </a:rPr>
              <a:t> </a:t>
            </a:r>
            <a:r>
              <a:rPr kumimoji="0" lang="en-US" altLang="en-US" b="0" i="1" u="none" strike="noStrike" cap="none" normalizeH="0" baseline="0" dirty="0">
                <a:ln>
                  <a:noFill/>
                </a:ln>
                <a:solidFill>
                  <a:srgbClr val="333333"/>
                </a:solidFill>
                <a:effectLst/>
                <a:latin typeface="Roboto" panose="02000000000000000000" pitchFamily="2" charset="0"/>
                <a:ea typeface="Roboto" panose="02000000000000000000" pitchFamily="2" charset="0"/>
                <a:cs typeface="Roboto" panose="02000000000000000000" pitchFamily="2" charset="0"/>
              </a:rPr>
              <a:t>is set to some values in the range of 0.02.</a:t>
            </a:r>
            <a:r>
              <a:rPr kumimoji="0" lang="en-US" altLang="en-US" b="0" i="1"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rPr>
              <a:t> </a:t>
            </a:r>
          </a:p>
        </p:txBody>
      </p:sp>
      <p:pic>
        <p:nvPicPr>
          <p:cNvPr id="6152" name="Picture 8" descr="\beta">
            <a:extLst>
              <a:ext uri="{FF2B5EF4-FFF2-40B4-BE49-F238E27FC236}">
                <a16:creationId xmlns:a16="http://schemas.microsoft.com/office/drawing/2014/main" id="{C2E2A02E-493C-84A0-B2AB-09F233A01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8638" y="-92075"/>
            <a:ext cx="952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p'_{ik} = p_{ik} + \alpha \frac{\partial}{\partial p_{ik}}e_{ij}^2 = p_{ik} + \alpha(2 e_{ij} q_{kj} - \beta p_{ik} )">
            <a:extLst>
              <a:ext uri="{FF2B5EF4-FFF2-40B4-BE49-F238E27FC236}">
                <a16:creationId xmlns:a16="http://schemas.microsoft.com/office/drawing/2014/main" id="{5BAEC2B3-4836-4D2B-461D-4D331666E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876" y="3197971"/>
            <a:ext cx="5230675" cy="37862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q'_{kj} = q_{kj} + \alpha \frac{\partial}{\partial q_{kj}}e_{ij}^2 = q_{kj} + \alpha(2 e_{ij} p_{ik} - \beta q_{kj} )">
            <a:extLst>
              <a:ext uri="{FF2B5EF4-FFF2-40B4-BE49-F238E27FC236}">
                <a16:creationId xmlns:a16="http://schemas.microsoft.com/office/drawing/2014/main" id="{6D819225-5777-2F76-3D56-D03E3ECCA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876" y="3643685"/>
            <a:ext cx="5165005" cy="44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413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C245-C7E3-71E8-137C-BCE86FF5BCF6}"/>
              </a:ext>
            </a:extLst>
          </p:cNvPr>
          <p:cNvSpPr>
            <a:spLocks noGrp="1"/>
          </p:cNvSpPr>
          <p:nvPr>
            <p:ph type="title"/>
          </p:nvPr>
        </p:nvSpPr>
        <p:spPr>
          <a:xfrm>
            <a:off x="457200" y="162093"/>
            <a:ext cx="8229600" cy="481500"/>
          </a:xfrm>
        </p:spPr>
        <p:txBody>
          <a:bodyPr/>
          <a:lstStyle/>
          <a:p>
            <a:r>
              <a:rPr lang="en-IN" b="1" dirty="0"/>
              <a:t>Python code for matrix filling using gradient descent</a:t>
            </a:r>
          </a:p>
        </p:txBody>
      </p:sp>
      <p:sp>
        <p:nvSpPr>
          <p:cNvPr id="4" name="TextBox 3">
            <a:extLst>
              <a:ext uri="{FF2B5EF4-FFF2-40B4-BE49-F238E27FC236}">
                <a16:creationId xmlns:a16="http://schemas.microsoft.com/office/drawing/2014/main" id="{C9FF6B24-C16F-A57F-2D52-25E8E61DEDD2}"/>
              </a:ext>
            </a:extLst>
          </p:cNvPr>
          <p:cNvSpPr txBox="1"/>
          <p:nvPr/>
        </p:nvSpPr>
        <p:spPr>
          <a:xfrm>
            <a:off x="374028" y="738683"/>
            <a:ext cx="8492836" cy="461665"/>
          </a:xfrm>
          <a:prstGeom prst="rect">
            <a:avLst/>
          </a:prstGeom>
          <a:noFill/>
        </p:spPr>
        <p:txBody>
          <a:bodyPr wrap="square">
            <a:spAutoFit/>
          </a:bodyPr>
          <a:lstStyle/>
          <a:p>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Below is the python code snippet to conduct the gradient descent algorithm. We set a rating matrix with 4 movies given by </a:t>
            </a:r>
            <a:r>
              <a:rPr lang="en-US" sz="1200" dirty="0">
                <a:solidFill>
                  <a:srgbClr val="292929"/>
                </a:solidFill>
                <a:latin typeface="Roboto" panose="02000000000000000000" pitchFamily="2" charset="0"/>
                <a:ea typeface="Roboto" panose="02000000000000000000" pitchFamily="2" charset="0"/>
                <a:cs typeface="Roboto" panose="02000000000000000000" pitchFamily="2" charset="0"/>
              </a:rPr>
              <a:t>6</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users. As you can see, some users didn’t watch some movies before, so the rating is given as 0 in the rating.</a:t>
            </a:r>
            <a:endParaRPr lang="en-IN" sz="12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7DAFCD76-818E-CB94-9078-837EB088EF23}"/>
              </a:ext>
            </a:extLst>
          </p:cNvPr>
          <p:cNvPicPr>
            <a:picLocks noChangeAspect="1"/>
          </p:cNvPicPr>
          <p:nvPr/>
        </p:nvPicPr>
        <p:blipFill>
          <a:blip r:embed="rId2"/>
          <a:stretch>
            <a:fillRect/>
          </a:stretch>
        </p:blipFill>
        <p:spPr>
          <a:xfrm>
            <a:off x="1064832" y="1288511"/>
            <a:ext cx="6977732" cy="3679852"/>
          </a:xfrm>
          <a:prstGeom prst="rect">
            <a:avLst/>
          </a:prstGeom>
        </p:spPr>
      </p:pic>
    </p:spTree>
    <p:extLst>
      <p:ext uri="{BB962C8B-B14F-4D97-AF65-F5344CB8AC3E}">
        <p14:creationId xmlns:p14="http://schemas.microsoft.com/office/powerpoint/2010/main" val="2985337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317FC-32A9-F00F-2A7B-10252E72F933}"/>
              </a:ext>
            </a:extLst>
          </p:cNvPr>
          <p:cNvPicPr>
            <a:picLocks noChangeAspect="1"/>
          </p:cNvPicPr>
          <p:nvPr/>
        </p:nvPicPr>
        <p:blipFill>
          <a:blip r:embed="rId2"/>
          <a:stretch>
            <a:fillRect/>
          </a:stretch>
        </p:blipFill>
        <p:spPr>
          <a:xfrm>
            <a:off x="1070677" y="560341"/>
            <a:ext cx="7105791" cy="4022817"/>
          </a:xfrm>
          <a:prstGeom prst="rect">
            <a:avLst/>
          </a:prstGeom>
        </p:spPr>
      </p:pic>
    </p:spTree>
    <p:extLst>
      <p:ext uri="{BB962C8B-B14F-4D97-AF65-F5344CB8AC3E}">
        <p14:creationId xmlns:p14="http://schemas.microsoft.com/office/powerpoint/2010/main" val="78545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B543C-638C-4BB1-9AFD-FCFAAE01E6BD}"/>
              </a:ext>
            </a:extLst>
          </p:cNvPr>
          <p:cNvPicPr>
            <a:picLocks noChangeAspect="1"/>
          </p:cNvPicPr>
          <p:nvPr/>
        </p:nvPicPr>
        <p:blipFill>
          <a:blip r:embed="rId2"/>
          <a:stretch>
            <a:fillRect/>
          </a:stretch>
        </p:blipFill>
        <p:spPr>
          <a:xfrm>
            <a:off x="280681" y="203657"/>
            <a:ext cx="4430131" cy="4736185"/>
          </a:xfrm>
          <a:prstGeom prst="rect">
            <a:avLst/>
          </a:prstGeom>
        </p:spPr>
      </p:pic>
      <p:pic>
        <p:nvPicPr>
          <p:cNvPr id="6" name="Picture 5">
            <a:extLst>
              <a:ext uri="{FF2B5EF4-FFF2-40B4-BE49-F238E27FC236}">
                <a16:creationId xmlns:a16="http://schemas.microsoft.com/office/drawing/2014/main" id="{DCCC9076-7DCB-34FC-1E2D-B3A40B61D4ED}"/>
              </a:ext>
            </a:extLst>
          </p:cNvPr>
          <p:cNvPicPr>
            <a:picLocks noChangeAspect="1"/>
          </p:cNvPicPr>
          <p:nvPr/>
        </p:nvPicPr>
        <p:blipFill>
          <a:blip r:embed="rId3"/>
          <a:stretch>
            <a:fillRect/>
          </a:stretch>
        </p:blipFill>
        <p:spPr>
          <a:xfrm>
            <a:off x="4710812" y="432628"/>
            <a:ext cx="4124153" cy="1583207"/>
          </a:xfrm>
          <a:prstGeom prst="rect">
            <a:avLst/>
          </a:prstGeom>
        </p:spPr>
      </p:pic>
      <p:sp>
        <p:nvSpPr>
          <p:cNvPr id="7" name="TextBox 6">
            <a:extLst>
              <a:ext uri="{FF2B5EF4-FFF2-40B4-BE49-F238E27FC236}">
                <a16:creationId xmlns:a16="http://schemas.microsoft.com/office/drawing/2014/main" id="{ABE59B14-CBB9-1C80-601F-BF488DD710C0}"/>
              </a:ext>
            </a:extLst>
          </p:cNvPr>
          <p:cNvSpPr txBox="1"/>
          <p:nvPr/>
        </p:nvSpPr>
        <p:spPr>
          <a:xfrm>
            <a:off x="4759036" y="2446604"/>
            <a:ext cx="4384964" cy="1754326"/>
          </a:xfrm>
          <a:prstGeom prst="rect">
            <a:avLst/>
          </a:prstGeom>
          <a:noFill/>
        </p:spPr>
        <p:txBody>
          <a:bodyPr wrap="square">
            <a:spAutoFit/>
          </a:bodyPr>
          <a:lstStyle/>
          <a:p>
            <a:pPr marL="171450" indent="-171450">
              <a:buFont typeface="Wingdings" panose="05000000000000000000" pitchFamily="2" charset="2"/>
              <a:buChar char="§"/>
            </a:pP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We can see that for existing ratings we have the approximations very close to the true values, and we also get some ‘predictions’ of the unknown values.</a:t>
            </a:r>
          </a:p>
          <a:p>
            <a:pPr marL="171450" indent="-171450">
              <a:buFont typeface="Wingdings" panose="05000000000000000000" pitchFamily="2" charset="2"/>
              <a:buChar char="§"/>
            </a:pPr>
            <a:endPar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Wingdings" panose="05000000000000000000" pitchFamily="2" charset="2"/>
              <a:buChar char="§"/>
            </a:pPr>
            <a:r>
              <a:rPr lang="en-US" sz="1200" dirty="0">
                <a:solidFill>
                  <a:srgbClr val="292929"/>
                </a:solidFill>
                <a:latin typeface="Roboto" panose="02000000000000000000" pitchFamily="2" charset="0"/>
                <a:ea typeface="Roboto" panose="02000000000000000000" pitchFamily="2" charset="0"/>
                <a:cs typeface="Roboto" panose="02000000000000000000" pitchFamily="2" charset="0"/>
              </a:rPr>
              <a:t>T</a:t>
            </a:r>
            <a:r>
              <a:rPr lang="en-US" sz="12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he error function RMSE is only calculated with the non-null rating. The missing entries in the rating matrix would be replaced by the dot product of the factor matrices. Therefore, we know what to recommend to the users with the unseen movies based on the prediction.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74866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35A0-F9EF-14DD-6E59-1B725B36BD09}"/>
              </a:ext>
            </a:extLst>
          </p:cNvPr>
          <p:cNvSpPr>
            <a:spLocks noGrp="1"/>
          </p:cNvSpPr>
          <p:nvPr>
            <p:ph type="title"/>
          </p:nvPr>
        </p:nvSpPr>
        <p:spPr>
          <a:xfrm>
            <a:off x="263209" y="1963814"/>
            <a:ext cx="8520600" cy="841800"/>
          </a:xfrm>
        </p:spPr>
        <p:txBody>
          <a:bodyPr/>
          <a:lstStyle/>
          <a:p>
            <a:r>
              <a:rPr lang="en-IN" sz="4000" b="1" dirty="0">
                <a:latin typeface="Roboto" panose="02000000000000000000" pitchFamily="2" charset="0"/>
                <a:ea typeface="Roboto" panose="02000000000000000000" pitchFamily="2" charset="0"/>
                <a:cs typeface="Roboto" panose="02000000000000000000" pitchFamily="2" charset="0"/>
              </a:rPr>
              <a:t>Alternating Direction Method of Multipliers</a:t>
            </a:r>
          </a:p>
        </p:txBody>
      </p:sp>
    </p:spTree>
    <p:extLst>
      <p:ext uri="{BB962C8B-B14F-4D97-AF65-F5344CB8AC3E}">
        <p14:creationId xmlns:p14="http://schemas.microsoft.com/office/powerpoint/2010/main" val="137387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B5AE-C110-5AF3-5E46-12D05A6FF15F}"/>
              </a:ext>
            </a:extLst>
          </p:cNvPr>
          <p:cNvSpPr>
            <a:spLocks noGrp="1"/>
          </p:cNvSpPr>
          <p:nvPr>
            <p:ph type="title"/>
          </p:nvPr>
        </p:nvSpPr>
        <p:spPr>
          <a:xfrm>
            <a:off x="392349" y="320683"/>
            <a:ext cx="8229600" cy="481500"/>
          </a:xfrm>
        </p:spPr>
        <p:txBody>
          <a:bodyPr/>
          <a:lstStyle/>
          <a:p>
            <a:r>
              <a:rPr lang="en-IN" b="1" dirty="0">
                <a:latin typeface="Roboto" panose="020B0604020202020204" charset="0"/>
                <a:ea typeface="Roboto" panose="020B0604020202020204" charset="0"/>
                <a:cs typeface="Roboto" panose="020B0604020202020204" charset="0"/>
              </a:rPr>
              <a:t>General ADMM formulation</a:t>
            </a:r>
          </a:p>
        </p:txBody>
      </p:sp>
      <p:pic>
        <p:nvPicPr>
          <p:cNvPr id="4" name="Picture 3">
            <a:extLst>
              <a:ext uri="{FF2B5EF4-FFF2-40B4-BE49-F238E27FC236}">
                <a16:creationId xmlns:a16="http://schemas.microsoft.com/office/drawing/2014/main" id="{F3D0AF67-3A44-F6AA-A5C2-3F8923E6BE52}"/>
              </a:ext>
            </a:extLst>
          </p:cNvPr>
          <p:cNvPicPr>
            <a:picLocks noChangeAspect="1"/>
          </p:cNvPicPr>
          <p:nvPr/>
        </p:nvPicPr>
        <p:blipFill rotWithShape="1">
          <a:blip r:embed="rId2"/>
          <a:srcRect t="16183" r="1666" b="26873"/>
          <a:stretch/>
        </p:blipFill>
        <p:spPr>
          <a:xfrm>
            <a:off x="1160835" y="1517515"/>
            <a:ext cx="6971488" cy="3573294"/>
          </a:xfrm>
          <a:prstGeom prst="rect">
            <a:avLst/>
          </a:prstGeom>
        </p:spPr>
      </p:pic>
      <p:sp>
        <p:nvSpPr>
          <p:cNvPr id="6" name="TextBox 5">
            <a:extLst>
              <a:ext uri="{FF2B5EF4-FFF2-40B4-BE49-F238E27FC236}">
                <a16:creationId xmlns:a16="http://schemas.microsoft.com/office/drawing/2014/main" id="{D9ECCEAF-A51D-15A2-2C98-325BB3FD239E}"/>
              </a:ext>
            </a:extLst>
          </p:cNvPr>
          <p:cNvSpPr txBox="1"/>
          <p:nvPr/>
        </p:nvSpPr>
        <p:spPr>
          <a:xfrm>
            <a:off x="1160835" y="898239"/>
            <a:ext cx="4572000" cy="523220"/>
          </a:xfrm>
          <a:prstGeom prst="rect">
            <a:avLst/>
          </a:prstGeom>
          <a:noFill/>
        </p:spPr>
        <p:txBody>
          <a:bodyPr wrap="square">
            <a:spAutoFit/>
          </a:bodyPr>
          <a:lstStyle/>
          <a:p>
            <a:r>
              <a:rPr lang="en-US" b="0" i="0" dirty="0">
                <a:solidFill>
                  <a:schemeClr val="tx1"/>
                </a:solidFill>
                <a:effectLst/>
                <a:latin typeface="Söhne"/>
              </a:rPr>
              <a:t>minimize </a:t>
            </a:r>
            <a:r>
              <a:rPr lang="en-US" b="1" i="0" dirty="0">
                <a:solidFill>
                  <a:schemeClr val="tx1"/>
                </a:solidFill>
                <a:effectLst/>
                <a:latin typeface="Söhne"/>
              </a:rPr>
              <a:t>f(x) + g(z) </a:t>
            </a:r>
          </a:p>
          <a:p>
            <a:r>
              <a:rPr lang="en-US" i="1" dirty="0">
                <a:solidFill>
                  <a:schemeClr val="tx1"/>
                </a:solidFill>
                <a:effectLst/>
                <a:latin typeface="Söhne"/>
              </a:rPr>
              <a:t>subject to </a:t>
            </a:r>
            <a:r>
              <a:rPr lang="en-US" b="1" dirty="0">
                <a:solidFill>
                  <a:schemeClr val="tx1"/>
                </a:solidFill>
                <a:latin typeface="Söhne"/>
              </a:rPr>
              <a:t>x-z=0</a:t>
            </a:r>
            <a:endParaRPr lang="en-IN" b="1" dirty="0">
              <a:solidFill>
                <a:schemeClr val="tx1"/>
              </a:solidFill>
            </a:endParaRPr>
          </a:p>
        </p:txBody>
      </p:sp>
    </p:spTree>
    <p:extLst>
      <p:ext uri="{BB962C8B-B14F-4D97-AF65-F5344CB8AC3E}">
        <p14:creationId xmlns:p14="http://schemas.microsoft.com/office/powerpoint/2010/main" val="365399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D411-1D6E-7CE9-C9FE-A61F8A480FFA}"/>
              </a:ext>
            </a:extLst>
          </p:cNvPr>
          <p:cNvSpPr>
            <a:spLocks noGrp="1"/>
          </p:cNvSpPr>
          <p:nvPr>
            <p:ph type="title"/>
          </p:nvPr>
        </p:nvSpPr>
        <p:spPr/>
        <p:txBody>
          <a:bodyPr/>
          <a:lstStyle/>
          <a:p>
            <a:r>
              <a:rPr lang="en-IN" dirty="0"/>
              <a:t>Linear programming problem</a:t>
            </a:r>
          </a:p>
        </p:txBody>
      </p:sp>
      <p:sp>
        <p:nvSpPr>
          <p:cNvPr id="3" name="Text Placeholder 2">
            <a:extLst>
              <a:ext uri="{FF2B5EF4-FFF2-40B4-BE49-F238E27FC236}">
                <a16:creationId xmlns:a16="http://schemas.microsoft.com/office/drawing/2014/main" id="{BB1A5B0E-A141-1005-2AE8-BE1220BBCE68}"/>
              </a:ext>
            </a:extLst>
          </p:cNvPr>
          <p:cNvSpPr>
            <a:spLocks noGrp="1"/>
          </p:cNvSpPr>
          <p:nvPr>
            <p:ph type="body" idx="1"/>
          </p:nvPr>
        </p:nvSpPr>
        <p:spPr>
          <a:xfrm>
            <a:off x="311700" y="1282075"/>
            <a:ext cx="8520600" cy="3416400"/>
          </a:xfrm>
        </p:spPr>
        <p:txBody>
          <a:bodyPr/>
          <a:lstStyle/>
          <a:p>
            <a:r>
              <a:rPr lang="en-US" b="0" i="0" dirty="0">
                <a:solidFill>
                  <a:schemeClr val="tx1"/>
                </a:solidFill>
                <a:effectLst/>
                <a:latin typeface="Söhne"/>
              </a:rPr>
              <a:t>A linear programming problem involves optimizing a linear objective function subject to linear equality and inequality constraints</a:t>
            </a:r>
          </a:p>
          <a:p>
            <a:r>
              <a:rPr lang="en-US" b="0" i="0" dirty="0">
                <a:solidFill>
                  <a:schemeClr val="tx1"/>
                </a:solidFill>
                <a:effectLst/>
                <a:latin typeface="Söhne"/>
              </a:rPr>
              <a:t>ADMM provides an iterative approach to solving LP problems by decomposing them into smaller subproblems.</a:t>
            </a:r>
            <a:endParaRPr lang="en-US" dirty="0">
              <a:solidFill>
                <a:schemeClr val="tx1"/>
              </a:solidFill>
              <a:latin typeface="Söhne"/>
            </a:endParaRPr>
          </a:p>
          <a:p>
            <a:pPr algn="l"/>
            <a:r>
              <a:rPr lang="en-US" b="0" i="0" dirty="0">
                <a:solidFill>
                  <a:schemeClr val="tx1"/>
                </a:solidFill>
                <a:effectLst/>
                <a:latin typeface="Söhne"/>
              </a:rPr>
              <a:t>The general form of a linear programming problem is:</a:t>
            </a:r>
          </a:p>
          <a:p>
            <a:pPr marL="114300" indent="0" algn="l">
              <a:buNone/>
            </a:pPr>
            <a:r>
              <a:rPr lang="en-US" dirty="0">
                <a:solidFill>
                  <a:schemeClr val="tx1"/>
                </a:solidFill>
                <a:latin typeface="Söhne"/>
              </a:rPr>
              <a:t>               </a:t>
            </a:r>
            <a:r>
              <a:rPr lang="en-US" b="0" i="0" dirty="0">
                <a:solidFill>
                  <a:schemeClr val="tx1"/>
                </a:solidFill>
                <a:effectLst/>
                <a:latin typeface="Söhne"/>
              </a:rPr>
              <a:t>minimize  </a:t>
            </a:r>
            <a:r>
              <a:rPr lang="en-US" b="0" i="0" dirty="0" err="1">
                <a:solidFill>
                  <a:schemeClr val="tx1"/>
                </a:solidFill>
                <a:effectLst/>
                <a:latin typeface="Söhne"/>
              </a:rPr>
              <a:t>c^T</a:t>
            </a:r>
            <a:r>
              <a:rPr lang="en-US" b="0" i="0" dirty="0">
                <a:solidFill>
                  <a:schemeClr val="tx1"/>
                </a:solidFill>
                <a:effectLst/>
                <a:latin typeface="Söhne"/>
              </a:rPr>
              <a:t> x </a:t>
            </a:r>
          </a:p>
          <a:p>
            <a:pPr marL="114300" indent="0" algn="l">
              <a:buNone/>
            </a:pPr>
            <a:r>
              <a:rPr lang="en-US" dirty="0">
                <a:solidFill>
                  <a:schemeClr val="tx1"/>
                </a:solidFill>
                <a:latin typeface="Söhne"/>
              </a:rPr>
              <a:t>               </a:t>
            </a:r>
            <a:r>
              <a:rPr lang="en-US" b="0" i="1" dirty="0">
                <a:solidFill>
                  <a:schemeClr val="tx1"/>
                </a:solidFill>
                <a:effectLst/>
                <a:latin typeface="Söhne"/>
              </a:rPr>
              <a:t>subject to  </a:t>
            </a:r>
            <a:r>
              <a:rPr lang="en-US" b="0" i="0" dirty="0">
                <a:solidFill>
                  <a:schemeClr val="tx1"/>
                </a:solidFill>
                <a:effectLst/>
                <a:latin typeface="Söhne"/>
              </a:rPr>
              <a:t>Ax = b</a:t>
            </a:r>
          </a:p>
          <a:p>
            <a:pPr marL="114300" indent="0">
              <a:buNone/>
            </a:pPr>
            <a:endParaRPr lang="en-IN" dirty="0">
              <a:solidFill>
                <a:schemeClr val="tx1"/>
              </a:solidFill>
            </a:endParaRPr>
          </a:p>
        </p:txBody>
      </p:sp>
    </p:spTree>
    <p:extLst>
      <p:ext uri="{BB962C8B-B14F-4D97-AF65-F5344CB8AC3E}">
        <p14:creationId xmlns:p14="http://schemas.microsoft.com/office/powerpoint/2010/main" val="364715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1C08-4BA7-852D-B6E0-0D59F357CB98}"/>
              </a:ext>
            </a:extLst>
          </p:cNvPr>
          <p:cNvSpPr>
            <a:spLocks noGrp="1"/>
          </p:cNvSpPr>
          <p:nvPr>
            <p:ph type="title"/>
          </p:nvPr>
        </p:nvSpPr>
        <p:spPr/>
        <p:txBody>
          <a:bodyPr/>
          <a:lstStyle/>
          <a:p>
            <a:r>
              <a:rPr lang="en-IN" b="1" dirty="0"/>
              <a:t>Implementation</a:t>
            </a:r>
          </a:p>
        </p:txBody>
      </p:sp>
      <p:pic>
        <p:nvPicPr>
          <p:cNvPr id="4" name="Picture 3">
            <a:extLst>
              <a:ext uri="{FF2B5EF4-FFF2-40B4-BE49-F238E27FC236}">
                <a16:creationId xmlns:a16="http://schemas.microsoft.com/office/drawing/2014/main" id="{6563F02E-FBB3-4706-87F3-9218BC9B14BB}"/>
              </a:ext>
            </a:extLst>
          </p:cNvPr>
          <p:cNvPicPr>
            <a:picLocks noChangeAspect="1"/>
          </p:cNvPicPr>
          <p:nvPr/>
        </p:nvPicPr>
        <p:blipFill>
          <a:blip r:embed="rId2"/>
          <a:stretch>
            <a:fillRect/>
          </a:stretch>
        </p:blipFill>
        <p:spPr>
          <a:xfrm>
            <a:off x="1097252" y="1055741"/>
            <a:ext cx="6949496" cy="3676284"/>
          </a:xfrm>
          <a:prstGeom prst="rect">
            <a:avLst/>
          </a:prstGeom>
        </p:spPr>
      </p:pic>
    </p:spTree>
    <p:extLst>
      <p:ext uri="{BB962C8B-B14F-4D97-AF65-F5344CB8AC3E}">
        <p14:creationId xmlns:p14="http://schemas.microsoft.com/office/powerpoint/2010/main" val="30254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A77D-C3EA-AF08-BDB0-66767357A186}"/>
              </a:ext>
            </a:extLst>
          </p:cNvPr>
          <p:cNvSpPr>
            <a:spLocks noGrp="1"/>
          </p:cNvSpPr>
          <p:nvPr>
            <p:ph type="title"/>
          </p:nvPr>
        </p:nvSpPr>
        <p:spPr/>
        <p:txBody>
          <a:bodyPr/>
          <a:lstStyle/>
          <a:p>
            <a:r>
              <a:rPr lang="en-IN" dirty="0"/>
              <a:t>Dependent rows &amp; columns</a:t>
            </a:r>
          </a:p>
        </p:txBody>
      </p:sp>
      <p:sp>
        <p:nvSpPr>
          <p:cNvPr id="3" name="Text Placeholder 2">
            <a:extLst>
              <a:ext uri="{FF2B5EF4-FFF2-40B4-BE49-F238E27FC236}">
                <a16:creationId xmlns:a16="http://schemas.microsoft.com/office/drawing/2014/main" id="{DF643169-3B3F-E229-6CF7-D9D3BCA2A7AB}"/>
              </a:ext>
            </a:extLst>
          </p:cNvPr>
          <p:cNvSpPr>
            <a:spLocks noGrp="1"/>
          </p:cNvSpPr>
          <p:nvPr>
            <p:ph type="body" idx="1"/>
          </p:nvPr>
        </p:nvSpPr>
        <p:spPr>
          <a:xfrm>
            <a:off x="5180198" y="1666878"/>
            <a:ext cx="3987681" cy="1265143"/>
          </a:xfrm>
        </p:spPr>
        <p:txBody>
          <a:bodyPr/>
          <a:lstStyle/>
          <a:p>
            <a:pPr marL="114300" indent="0">
              <a:buNone/>
            </a:pPr>
            <a:r>
              <a:rPr lang="en-IN" sz="1400" dirty="0"/>
              <a:t>There are 4 users and 5 movies and this </a:t>
            </a:r>
          </a:p>
          <a:p>
            <a:pPr marL="114300" indent="0">
              <a:buNone/>
            </a:pPr>
            <a:r>
              <a:rPr lang="en-IN" sz="1400" dirty="0"/>
              <a:t>matrix is called ratings matrix where the</a:t>
            </a:r>
          </a:p>
          <a:p>
            <a:pPr marL="114300" indent="0">
              <a:buNone/>
            </a:pPr>
            <a:r>
              <a:rPr lang="en-IN" sz="1400" dirty="0"/>
              <a:t>element y[</a:t>
            </a:r>
            <a:r>
              <a:rPr lang="en-IN" sz="1400" dirty="0" err="1"/>
              <a:t>i,j</a:t>
            </a:r>
            <a:r>
              <a:rPr lang="en-IN" sz="1400" dirty="0"/>
              <a:t>] represents the rating</a:t>
            </a:r>
          </a:p>
          <a:p>
            <a:pPr marL="114300" indent="0">
              <a:buNone/>
            </a:pPr>
            <a:r>
              <a:rPr lang="en-IN" sz="1400" dirty="0"/>
              <a:t>given to movie </a:t>
            </a:r>
            <a:r>
              <a:rPr lang="en-IN" sz="1400" dirty="0" err="1"/>
              <a:t>i</a:t>
            </a:r>
            <a:r>
              <a:rPr lang="en-IN" sz="1400" dirty="0"/>
              <a:t> by user j</a:t>
            </a:r>
          </a:p>
          <a:p>
            <a:pPr marL="114300" indent="0">
              <a:buNone/>
            </a:pPr>
            <a:endParaRPr lang="en-IN" sz="1400" dirty="0"/>
          </a:p>
          <a:p>
            <a:pPr marL="114300" indent="0">
              <a:buNone/>
            </a:pPr>
            <a:r>
              <a:rPr lang="en-IN" sz="1600" b="1" dirty="0"/>
              <a:t>Take a minute &amp; try to find all the</a:t>
            </a:r>
          </a:p>
          <a:p>
            <a:pPr marL="114300" indent="0">
              <a:buNone/>
            </a:pPr>
            <a:r>
              <a:rPr lang="en-IN" sz="1600" b="1" dirty="0"/>
              <a:t> possible dependencies from the matrix!</a:t>
            </a:r>
          </a:p>
          <a:p>
            <a:pPr marL="114300" indent="0">
              <a:buNone/>
            </a:pPr>
            <a:endParaRPr lang="en-IN" sz="1600" b="1" dirty="0"/>
          </a:p>
          <a:p>
            <a:pPr marL="114300" indent="0">
              <a:buNone/>
            </a:pPr>
            <a:endParaRPr lang="en-IN" dirty="0"/>
          </a:p>
          <a:p>
            <a:pPr marL="114300" indent="0">
              <a:buNone/>
            </a:pPr>
            <a:r>
              <a:rPr lang="en-IN" dirty="0"/>
              <a:t> </a:t>
            </a:r>
          </a:p>
        </p:txBody>
      </p:sp>
      <p:pic>
        <p:nvPicPr>
          <p:cNvPr id="5" name="Picture 4">
            <a:extLst>
              <a:ext uri="{FF2B5EF4-FFF2-40B4-BE49-F238E27FC236}">
                <a16:creationId xmlns:a16="http://schemas.microsoft.com/office/drawing/2014/main" id="{C5156112-D7CD-B53D-4F5C-05BF5CB5B50F}"/>
              </a:ext>
            </a:extLst>
          </p:cNvPr>
          <p:cNvPicPr>
            <a:picLocks noChangeAspect="1"/>
          </p:cNvPicPr>
          <p:nvPr/>
        </p:nvPicPr>
        <p:blipFill>
          <a:blip r:embed="rId2"/>
          <a:stretch>
            <a:fillRect/>
          </a:stretch>
        </p:blipFill>
        <p:spPr>
          <a:xfrm>
            <a:off x="311700" y="1136727"/>
            <a:ext cx="4868498" cy="3590588"/>
          </a:xfrm>
          <a:prstGeom prst="rect">
            <a:avLst/>
          </a:prstGeom>
        </p:spPr>
      </p:pic>
    </p:spTree>
    <p:extLst>
      <p:ext uri="{BB962C8B-B14F-4D97-AF65-F5344CB8AC3E}">
        <p14:creationId xmlns:p14="http://schemas.microsoft.com/office/powerpoint/2010/main" val="1678891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EC326-5275-7E6D-5FEB-C55452CFA0D0}"/>
              </a:ext>
            </a:extLst>
          </p:cNvPr>
          <p:cNvPicPr>
            <a:picLocks noChangeAspect="1"/>
          </p:cNvPicPr>
          <p:nvPr/>
        </p:nvPicPr>
        <p:blipFill>
          <a:blip r:embed="rId2"/>
          <a:stretch>
            <a:fillRect/>
          </a:stretch>
        </p:blipFill>
        <p:spPr>
          <a:xfrm>
            <a:off x="614255" y="1190778"/>
            <a:ext cx="4009596" cy="2596523"/>
          </a:xfrm>
          <a:prstGeom prst="rect">
            <a:avLst/>
          </a:prstGeom>
        </p:spPr>
      </p:pic>
      <p:sp>
        <p:nvSpPr>
          <p:cNvPr id="4" name="Rectangle 1">
            <a:extLst>
              <a:ext uri="{FF2B5EF4-FFF2-40B4-BE49-F238E27FC236}">
                <a16:creationId xmlns:a16="http://schemas.microsoft.com/office/drawing/2014/main" id="{9B1EC943-13D3-A675-5760-EAD83DF76FA3}"/>
              </a:ext>
            </a:extLst>
          </p:cNvPr>
          <p:cNvSpPr>
            <a:spLocks noChangeArrowheads="1"/>
          </p:cNvSpPr>
          <p:nvPr/>
        </p:nvSpPr>
        <p:spPr bwMode="auto">
          <a:xfrm>
            <a:off x="4824919" y="927903"/>
            <a:ext cx="3949430" cy="123110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The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QUIET</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parameter is set to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0</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which means that the algorithm will produce output and display progress information during the optimization process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3EFB23F-986C-05CD-D90C-CF79470935A2}"/>
              </a:ext>
            </a:extLst>
          </p:cNvPr>
          <p:cNvSpPr>
            <a:spLocks noChangeArrowheads="1"/>
          </p:cNvSpPr>
          <p:nvPr/>
        </p:nvSpPr>
        <p:spPr bwMode="auto">
          <a:xfrm>
            <a:off x="4824919" y="2315199"/>
            <a:ext cx="4202349"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The values of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ABSTOL</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RELTOL</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determine the convergence criteria for the optimization algorithm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Roboto" panose="020B0604020202020204" charset="0"/>
                <a:ea typeface="Roboto" panose="020B0604020202020204" charset="0"/>
                <a:cs typeface="Roboto" panose="020B0604020202020204" charset="0"/>
              </a:rPr>
              <a:t>If the difference falls below this threshold, the algorithm is considered converged</a:t>
            </a:r>
            <a:endPar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3754301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5861C-2CFF-0830-4F79-E1F4F8CF8CBB}"/>
              </a:ext>
            </a:extLst>
          </p:cNvPr>
          <p:cNvPicPr>
            <a:picLocks noChangeAspect="1"/>
          </p:cNvPicPr>
          <p:nvPr/>
        </p:nvPicPr>
        <p:blipFill>
          <a:blip r:embed="rId2"/>
          <a:stretch>
            <a:fillRect/>
          </a:stretch>
        </p:blipFill>
        <p:spPr>
          <a:xfrm>
            <a:off x="220494" y="1057181"/>
            <a:ext cx="5084324" cy="3102399"/>
          </a:xfrm>
          <a:prstGeom prst="rect">
            <a:avLst/>
          </a:prstGeom>
        </p:spPr>
      </p:pic>
      <p:sp>
        <p:nvSpPr>
          <p:cNvPr id="5" name="Rectangle 1">
            <a:extLst>
              <a:ext uri="{FF2B5EF4-FFF2-40B4-BE49-F238E27FC236}">
                <a16:creationId xmlns:a16="http://schemas.microsoft.com/office/drawing/2014/main" id="{DA0A03C0-5DB0-803E-396B-232B1CFFA01E}"/>
              </a:ext>
            </a:extLst>
          </p:cNvPr>
          <p:cNvSpPr>
            <a:spLocks noChangeArrowheads="1"/>
          </p:cNvSpPr>
          <p:nvPr/>
        </p:nvSpPr>
        <p:spPr bwMode="auto">
          <a:xfrm>
            <a:off x="220493" y="335448"/>
            <a:ext cx="8813259"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This part of the code initializes the variables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u</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with zero values and prepares for displaying optimization progress information if the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QUIET</a:t>
            </a:r>
            <a:r>
              <a:rPr kumimoji="0" lang="en-US" altLang="en-US" b="0" i="0" u="none" strike="noStrike" cap="none" normalizeH="0" baseline="0" dirty="0">
                <a:ln>
                  <a:noFill/>
                </a:ln>
                <a:effectLst/>
                <a:latin typeface="Roboto" panose="020B0604020202020204" charset="0"/>
                <a:ea typeface="Roboto" panose="020B0604020202020204" charset="0"/>
                <a:cs typeface="Roboto" panose="020B0604020202020204" charset="0"/>
              </a:rPr>
              <a:t> flag is not set. </a:t>
            </a:r>
          </a:p>
        </p:txBody>
      </p:sp>
      <p:sp>
        <p:nvSpPr>
          <p:cNvPr id="10" name="Rectangle 2">
            <a:extLst>
              <a:ext uri="{FF2B5EF4-FFF2-40B4-BE49-F238E27FC236}">
                <a16:creationId xmlns:a16="http://schemas.microsoft.com/office/drawing/2014/main" id="{7B106B71-AC2D-6372-A3B4-05B67A9784D8}"/>
              </a:ext>
            </a:extLst>
          </p:cNvPr>
          <p:cNvSpPr>
            <a:spLocks noChangeArrowheads="1"/>
          </p:cNvSpPr>
          <p:nvPr/>
        </p:nvSpPr>
        <p:spPr bwMode="auto">
          <a:xfrm>
            <a:off x="5473244" y="1166946"/>
            <a:ext cx="3450261"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mn-lt"/>
                <a:ea typeface="Roboto" panose="020B0604020202020204" charset="0"/>
                <a:cs typeface="Roboto" panose="020B0604020202020204" charset="0"/>
              </a:rPr>
              <a:t>[ rho*eye(n), A'; A, zeros(m) ] \ [ rho*(z - u) - c; b ]</a:t>
            </a:r>
            <a:r>
              <a:rPr kumimoji="0" lang="en-US" altLang="en-US" sz="1200" b="0" i="0" u="none" strike="noStrike" cap="none" normalizeH="0" baseline="0" dirty="0">
                <a:ln>
                  <a:noFill/>
                </a:ln>
                <a:effectLst/>
                <a:latin typeface="+mn-lt"/>
                <a:ea typeface="Roboto" panose="020B0604020202020204" charset="0"/>
                <a:cs typeface="Roboto" panose="020B0604020202020204" charset="0"/>
              </a:rPr>
              <a:t>: </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This expression solves the linear system of equations using matrix division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It computes the solution vector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tmp</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that satisfies the equation: </a:t>
            </a:r>
          </a:p>
        </p:txBody>
      </p:sp>
      <p:pic>
        <p:nvPicPr>
          <p:cNvPr id="12" name="Picture 11">
            <a:extLst>
              <a:ext uri="{FF2B5EF4-FFF2-40B4-BE49-F238E27FC236}">
                <a16:creationId xmlns:a16="http://schemas.microsoft.com/office/drawing/2014/main" id="{5A36E25E-9BDE-3DFB-73C1-A7BEDE3BE67F}"/>
              </a:ext>
            </a:extLst>
          </p:cNvPr>
          <p:cNvPicPr>
            <a:picLocks noChangeAspect="1"/>
          </p:cNvPicPr>
          <p:nvPr/>
        </p:nvPicPr>
        <p:blipFill>
          <a:blip r:embed="rId3"/>
          <a:stretch>
            <a:fillRect/>
          </a:stretch>
        </p:blipFill>
        <p:spPr>
          <a:xfrm>
            <a:off x="5555808" y="2333312"/>
            <a:ext cx="3450260" cy="1323438"/>
          </a:xfrm>
          <a:prstGeom prst="rect">
            <a:avLst/>
          </a:prstGeom>
        </p:spPr>
      </p:pic>
      <p:sp>
        <p:nvSpPr>
          <p:cNvPr id="13" name="Rectangle 3">
            <a:extLst>
              <a:ext uri="{FF2B5EF4-FFF2-40B4-BE49-F238E27FC236}">
                <a16:creationId xmlns:a16="http://schemas.microsoft.com/office/drawing/2014/main" id="{57B1E2A0-A506-792A-B097-F06BA8A22068}"/>
              </a:ext>
            </a:extLst>
          </p:cNvPr>
          <p:cNvSpPr>
            <a:spLocks noChangeArrowheads="1"/>
          </p:cNvSpPr>
          <p:nvPr/>
        </p:nvSpPr>
        <p:spPr bwMode="auto">
          <a:xfrm>
            <a:off x="304799" y="4402616"/>
            <a:ext cx="8534401"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 = 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creates a copy of the current value of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assigns it to the variable </a:t>
            </a: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is done to preserve the previous value of </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for later calculations. </a:t>
            </a:r>
          </a:p>
        </p:txBody>
      </p:sp>
    </p:spTree>
    <p:extLst>
      <p:ext uri="{BB962C8B-B14F-4D97-AF65-F5344CB8AC3E}">
        <p14:creationId xmlns:p14="http://schemas.microsoft.com/office/powerpoint/2010/main" val="1183302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88F61-9135-2FDF-576C-4E5A66DDF6C3}"/>
              </a:ext>
            </a:extLst>
          </p:cNvPr>
          <p:cNvPicPr>
            <a:picLocks noChangeAspect="1"/>
          </p:cNvPicPr>
          <p:nvPr/>
        </p:nvPicPr>
        <p:blipFill>
          <a:blip r:embed="rId2"/>
          <a:stretch>
            <a:fillRect/>
          </a:stretch>
        </p:blipFill>
        <p:spPr>
          <a:xfrm>
            <a:off x="50183" y="322707"/>
            <a:ext cx="5303445" cy="4498085"/>
          </a:xfrm>
          <a:prstGeom prst="rect">
            <a:avLst/>
          </a:prstGeom>
        </p:spPr>
      </p:pic>
      <p:sp>
        <p:nvSpPr>
          <p:cNvPr id="4" name="Rectangle 1">
            <a:extLst>
              <a:ext uri="{FF2B5EF4-FFF2-40B4-BE49-F238E27FC236}">
                <a16:creationId xmlns:a16="http://schemas.microsoft.com/office/drawing/2014/main" id="{D6950C51-4AF6-D6BC-65F7-D275A72D4F87}"/>
              </a:ext>
            </a:extLst>
          </p:cNvPr>
          <p:cNvSpPr>
            <a:spLocks noChangeArrowheads="1"/>
          </p:cNvSpPr>
          <p:nvPr/>
        </p:nvSpPr>
        <p:spPr bwMode="auto">
          <a:xfrm>
            <a:off x="5434520" y="215862"/>
            <a:ext cx="3488985"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Söhne"/>
              </a:rPr>
              <a:t>In the provided code snippet, several convergence metrics are calculated and stored in the </a:t>
            </a:r>
            <a:r>
              <a:rPr kumimoji="0" lang="en-US" altLang="en-US" sz="1200" b="1" i="0" u="none" strike="noStrike" cap="none" normalizeH="0" baseline="0" dirty="0">
                <a:ln>
                  <a:noFill/>
                </a:ln>
                <a:effectLst/>
                <a:latin typeface="Söhne Mono"/>
              </a:rPr>
              <a:t>history</a:t>
            </a:r>
            <a:r>
              <a:rPr kumimoji="0" lang="en-US" altLang="en-US" sz="1200" b="0" i="0" u="none" strike="noStrike" cap="none" normalizeH="0" baseline="0" dirty="0">
                <a:ln>
                  <a:noFill/>
                </a:ln>
                <a:effectLst/>
                <a:latin typeface="Söhne"/>
              </a:rPr>
              <a:t> variable to track the progress of the optimization algorithm.</a:t>
            </a:r>
            <a:r>
              <a:rPr kumimoji="0" lang="en-US" altLang="en-US" sz="1200" b="0" i="0" u="none" strike="noStrike" cap="none" normalizeH="0" baseline="0" dirty="0">
                <a:ln>
                  <a:noFill/>
                </a:ln>
                <a:effectLst/>
              </a:rPr>
              <a:t> </a:t>
            </a:r>
            <a:endParaRPr kumimoji="0" lang="en-US" altLang="en-US" sz="1200" b="0"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09C58555-CD97-410A-7F93-45602CBC0C5F}"/>
              </a:ext>
            </a:extLst>
          </p:cNvPr>
          <p:cNvSpPr>
            <a:spLocks noChangeArrowheads="1"/>
          </p:cNvSpPr>
          <p:nvPr/>
        </p:nvSpPr>
        <p:spPr bwMode="auto">
          <a:xfrm>
            <a:off x="5525310" y="1123018"/>
            <a:ext cx="3307404" cy="10772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history.r_norm</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(k) = norm(x - 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computes the norm (Euclidean distance) between the updated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x</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variables, representing the primal residual norm</a:t>
            </a:r>
            <a:r>
              <a:rPr kumimoji="0" lang="en-US" altLang="en-US" sz="600" b="0" i="0" u="none" strike="noStrike" cap="none" normalizeH="0" baseline="0" dirty="0">
                <a:ln>
                  <a:noFill/>
                </a:ln>
                <a:effectLst/>
                <a:latin typeface="Roboto" panose="020B0604020202020204" charset="0"/>
                <a:ea typeface="Roboto" panose="020B0604020202020204" charset="0"/>
                <a:cs typeface="Roboto" panose="020B0604020202020204" charset="0"/>
              </a:rPr>
              <a:t> </a:t>
            </a:r>
            <a:endParaRPr kumimoji="0" lang="en-US" altLang="en-US" sz="18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6" name="Rectangle 3">
            <a:extLst>
              <a:ext uri="{FF2B5EF4-FFF2-40B4-BE49-F238E27FC236}">
                <a16:creationId xmlns:a16="http://schemas.microsoft.com/office/drawing/2014/main" id="{7692C236-3A12-7AFE-7DA8-907546D13314}"/>
              </a:ext>
            </a:extLst>
          </p:cNvPr>
          <p:cNvSpPr>
            <a:spLocks noChangeArrowheads="1"/>
          </p:cNvSpPr>
          <p:nvPr/>
        </p:nvSpPr>
        <p:spPr bwMode="auto">
          <a:xfrm>
            <a:off x="5525310" y="2061131"/>
            <a:ext cx="3573293"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history.s_norm</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(k) = norm(-rho*(z -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This line calculates the norm of the negative scaled difference between the updated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and the previous </a:t>
            </a:r>
            <a:r>
              <a:rPr kumimoji="0" lang="en-US" altLang="en-US" b="1" i="0" u="none" strike="noStrike" cap="none" normalizeH="0" baseline="0" dirty="0">
                <a:ln>
                  <a:noFill/>
                </a:ln>
                <a:effectLst/>
                <a:latin typeface="Roboto" panose="020B0604020202020204" charset="0"/>
                <a:ea typeface="Roboto" panose="020B0604020202020204" charset="0"/>
                <a:cs typeface="Roboto" panose="020B0604020202020204" charset="0"/>
              </a:rPr>
              <a:t>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kumimoji="0" lang="en-US" altLang="en-US" b="1" i="0" u="none" strike="noStrike" cap="none" normalizeH="0" baseline="0" dirty="0" err="1">
                <a:ln>
                  <a:noFill/>
                </a:ln>
                <a:effectLst/>
                <a:latin typeface="Roboto" panose="020B0604020202020204" charset="0"/>
                <a:ea typeface="Roboto" panose="020B0604020202020204" charset="0"/>
                <a:cs typeface="Roboto" panose="020B0604020202020204" charset="0"/>
              </a:rPr>
              <a:t>zold</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a:t>
            </a:r>
            <a:r>
              <a:rPr kumimoji="0" lang="en-US" altLang="en-US" sz="600" b="0" i="0" u="none" strike="noStrike" cap="none" normalizeH="0" baseline="0" dirty="0">
                <a:ln>
                  <a:noFill/>
                </a:ln>
                <a:effectLst/>
                <a:latin typeface="Roboto" panose="020B0604020202020204" charset="0"/>
                <a:ea typeface="Roboto" panose="020B0604020202020204" charset="0"/>
                <a:cs typeface="Roboto" panose="020B0604020202020204" charset="0"/>
              </a:rPr>
              <a:t> </a:t>
            </a:r>
            <a:endParaRPr kumimoji="0" lang="en-US" altLang="en-US" sz="18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7" name="Rectangle 4">
            <a:extLst>
              <a:ext uri="{FF2B5EF4-FFF2-40B4-BE49-F238E27FC236}">
                <a16:creationId xmlns:a16="http://schemas.microsoft.com/office/drawing/2014/main" id="{746B7BBB-1D3E-0EBB-9EA8-E12257D4735F}"/>
              </a:ext>
            </a:extLst>
          </p:cNvPr>
          <p:cNvSpPr>
            <a:spLocks noChangeArrowheads="1"/>
          </p:cNvSpPr>
          <p:nvPr/>
        </p:nvSpPr>
        <p:spPr bwMode="auto">
          <a:xfrm>
            <a:off x="5570707" y="2959258"/>
            <a:ext cx="3573293" cy="101566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effectLst/>
                <a:latin typeface="Roboto" panose="020B0604020202020204" charset="0"/>
                <a:ea typeface="Roboto" panose="020B0604020202020204" charset="0"/>
                <a:cs typeface="Roboto" panose="020B0604020202020204" charset="0"/>
              </a:rPr>
              <a:t>history.eps_pri</a:t>
            </a:r>
            <a:r>
              <a:rPr kumimoji="0" lang="en-US" altLang="en-US" sz="1200" b="1" i="0" u="none" strike="noStrike" cap="none" normalizeH="0" baseline="0" dirty="0">
                <a:ln>
                  <a:noFill/>
                </a:ln>
                <a:effectLst/>
                <a:latin typeface="Roboto" panose="020B0604020202020204" charset="0"/>
                <a:ea typeface="Roboto" panose="020B0604020202020204" charset="0"/>
                <a:cs typeface="Roboto" panose="020B0604020202020204" charset="0"/>
              </a:rPr>
              <a:t>(k) = sqrt(n)*ABSTOL + RELTOL*max(norm(x), norm(-z));</a:t>
            </a:r>
            <a:r>
              <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rPr>
              <a:t>:  </a:t>
            </a:r>
            <a:r>
              <a:rPr lang="en-US" sz="1200" b="0" i="0" dirty="0">
                <a:effectLst/>
                <a:latin typeface="Roboto" panose="020B0604020202020204" charset="0"/>
                <a:ea typeface="Roboto" panose="020B0604020202020204" charset="0"/>
                <a:cs typeface="Roboto" panose="020B0604020202020204" charset="0"/>
              </a:rPr>
              <a:t>The resulting value represents the maximum acceptable discrepancy between the primal variables</a:t>
            </a:r>
            <a:endParaRPr kumimoji="0" lang="en-US" altLang="en-US" sz="1200" b="0" i="0" u="none" strike="noStrike" cap="none" normalizeH="0" baseline="0" dirty="0">
              <a:ln>
                <a:noFill/>
              </a:ln>
              <a:effectLst/>
              <a:latin typeface="Roboto" panose="020B0604020202020204" charset="0"/>
              <a:ea typeface="Roboto" panose="020B0604020202020204" charset="0"/>
              <a:cs typeface="Roboto" panose="020B0604020202020204" charset="0"/>
            </a:endParaRPr>
          </a:p>
        </p:txBody>
      </p:sp>
      <p:sp>
        <p:nvSpPr>
          <p:cNvPr id="9" name="TextBox 8">
            <a:extLst>
              <a:ext uri="{FF2B5EF4-FFF2-40B4-BE49-F238E27FC236}">
                <a16:creationId xmlns:a16="http://schemas.microsoft.com/office/drawing/2014/main" id="{D7BFC482-CD66-E473-7349-B5C3B1FA29A6}"/>
              </a:ext>
            </a:extLst>
          </p:cNvPr>
          <p:cNvSpPr txBox="1"/>
          <p:nvPr/>
        </p:nvSpPr>
        <p:spPr>
          <a:xfrm>
            <a:off x="5570707" y="3989795"/>
            <a:ext cx="3733724" cy="830997"/>
          </a:xfrm>
          <a:prstGeom prst="rect">
            <a:avLst/>
          </a:prstGeom>
          <a:noFill/>
        </p:spPr>
        <p:txBody>
          <a:bodyPr wrap="square">
            <a:spAutoFit/>
          </a:bodyPr>
          <a:lstStyle/>
          <a:p>
            <a:pPr marL="171450" indent="-171450">
              <a:buFont typeface="Arial" panose="020B0604020202020204" pitchFamily="34" charset="0"/>
              <a:buChar char="•"/>
            </a:pPr>
            <a:r>
              <a:rPr lang="en-US" sz="1200" b="1" i="0" dirty="0" err="1">
                <a:solidFill>
                  <a:schemeClr val="tx1"/>
                </a:solidFill>
                <a:effectLst/>
                <a:latin typeface="Roboto" panose="020B0604020202020204" charset="0"/>
                <a:ea typeface="Roboto" panose="020B0604020202020204" charset="0"/>
                <a:cs typeface="Roboto" panose="020B0604020202020204" charset="0"/>
              </a:rPr>
              <a:t>history.eps_dual</a:t>
            </a:r>
            <a:r>
              <a:rPr lang="en-US" sz="1200" b="1" i="0" dirty="0">
                <a:solidFill>
                  <a:schemeClr val="tx1"/>
                </a:solidFill>
                <a:effectLst/>
                <a:latin typeface="Roboto" panose="020B0604020202020204" charset="0"/>
                <a:ea typeface="Roboto" panose="020B0604020202020204" charset="0"/>
                <a:cs typeface="Roboto" panose="020B0604020202020204" charset="0"/>
              </a:rPr>
              <a:t>(k)= sqrt(n)*ABSTOL + RELTOL*norm(rho*u),</a:t>
            </a:r>
            <a:r>
              <a:rPr lang="en-US" sz="1200" b="0" i="0" dirty="0">
                <a:solidFill>
                  <a:schemeClr val="tx1"/>
                </a:solidFill>
                <a:effectLst/>
                <a:latin typeface="Roboto" panose="020B0604020202020204" charset="0"/>
                <a:ea typeface="Roboto" panose="020B0604020202020204" charset="0"/>
                <a:cs typeface="Roboto" panose="020B0604020202020204" charset="0"/>
              </a:rPr>
              <a:t> The resulting value represents the maximum acceptable discrepancy between the dual variables</a:t>
            </a:r>
            <a:endParaRPr lang="en-IN" sz="1200" dirty="0">
              <a:solidFill>
                <a:schemeClr val="tx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918218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07362-8A04-3DD1-B146-CF7E55885A58}"/>
              </a:ext>
            </a:extLst>
          </p:cNvPr>
          <p:cNvPicPr>
            <a:picLocks noChangeAspect="1"/>
          </p:cNvPicPr>
          <p:nvPr/>
        </p:nvPicPr>
        <p:blipFill>
          <a:blip r:embed="rId2"/>
          <a:stretch>
            <a:fillRect/>
          </a:stretch>
        </p:blipFill>
        <p:spPr>
          <a:xfrm>
            <a:off x="316476" y="137541"/>
            <a:ext cx="5683542" cy="2533780"/>
          </a:xfrm>
          <a:prstGeom prst="rect">
            <a:avLst/>
          </a:prstGeom>
        </p:spPr>
      </p:pic>
      <p:pic>
        <p:nvPicPr>
          <p:cNvPr id="5" name="Picture 4">
            <a:extLst>
              <a:ext uri="{FF2B5EF4-FFF2-40B4-BE49-F238E27FC236}">
                <a16:creationId xmlns:a16="http://schemas.microsoft.com/office/drawing/2014/main" id="{D41B36BF-2A57-0BF6-F5A7-2FAC0CE7BB8B}"/>
              </a:ext>
            </a:extLst>
          </p:cNvPr>
          <p:cNvPicPr>
            <a:picLocks noChangeAspect="1"/>
          </p:cNvPicPr>
          <p:nvPr/>
        </p:nvPicPr>
        <p:blipFill>
          <a:blip r:embed="rId3"/>
          <a:stretch>
            <a:fillRect/>
          </a:stretch>
        </p:blipFill>
        <p:spPr>
          <a:xfrm>
            <a:off x="3108172" y="2896006"/>
            <a:ext cx="4680442" cy="1815474"/>
          </a:xfrm>
          <a:prstGeom prst="rect">
            <a:avLst/>
          </a:prstGeom>
        </p:spPr>
      </p:pic>
    </p:spTree>
    <p:extLst>
      <p:ext uri="{BB962C8B-B14F-4D97-AF65-F5344CB8AC3E}">
        <p14:creationId xmlns:p14="http://schemas.microsoft.com/office/powerpoint/2010/main" val="1245632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1A0B2-6CFA-4D9A-417F-93407A3F69B5}"/>
              </a:ext>
            </a:extLst>
          </p:cNvPr>
          <p:cNvPicPr>
            <a:picLocks noChangeAspect="1"/>
          </p:cNvPicPr>
          <p:nvPr/>
        </p:nvPicPr>
        <p:blipFill>
          <a:blip r:embed="rId2"/>
          <a:stretch>
            <a:fillRect/>
          </a:stretch>
        </p:blipFill>
        <p:spPr>
          <a:xfrm>
            <a:off x="1467531" y="986279"/>
            <a:ext cx="6606817" cy="3170942"/>
          </a:xfrm>
          <a:prstGeom prst="rect">
            <a:avLst/>
          </a:prstGeom>
        </p:spPr>
      </p:pic>
    </p:spTree>
    <p:extLst>
      <p:ext uri="{BB962C8B-B14F-4D97-AF65-F5344CB8AC3E}">
        <p14:creationId xmlns:p14="http://schemas.microsoft.com/office/powerpoint/2010/main" val="206332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B2D2E-AD1E-9A21-0D89-6F35F8D8ECB0}"/>
              </a:ext>
            </a:extLst>
          </p:cNvPr>
          <p:cNvPicPr>
            <a:picLocks noChangeAspect="1"/>
          </p:cNvPicPr>
          <p:nvPr/>
        </p:nvPicPr>
        <p:blipFill>
          <a:blip r:embed="rId2"/>
          <a:stretch>
            <a:fillRect/>
          </a:stretch>
        </p:blipFill>
        <p:spPr>
          <a:xfrm>
            <a:off x="140435" y="874392"/>
            <a:ext cx="8863129" cy="3394716"/>
          </a:xfrm>
          <a:prstGeom prst="rect">
            <a:avLst/>
          </a:prstGeom>
        </p:spPr>
      </p:pic>
    </p:spTree>
    <p:extLst>
      <p:ext uri="{BB962C8B-B14F-4D97-AF65-F5344CB8AC3E}">
        <p14:creationId xmlns:p14="http://schemas.microsoft.com/office/powerpoint/2010/main" val="181728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7165-C5D0-B4EC-8F07-0CD3662059BE}"/>
              </a:ext>
            </a:extLst>
          </p:cNvPr>
          <p:cNvSpPr>
            <a:spLocks noGrp="1"/>
          </p:cNvSpPr>
          <p:nvPr>
            <p:ph type="title"/>
          </p:nvPr>
        </p:nvSpPr>
        <p:spPr/>
        <p:txBody>
          <a:bodyPr/>
          <a:lstStyle/>
          <a:p>
            <a:r>
              <a:rPr lang="en-IN" b="1" dirty="0"/>
              <a:t>Dependent rows &amp; columns</a:t>
            </a:r>
          </a:p>
        </p:txBody>
      </p:sp>
      <p:pic>
        <p:nvPicPr>
          <p:cNvPr id="4" name="Picture 3">
            <a:extLst>
              <a:ext uri="{FF2B5EF4-FFF2-40B4-BE49-F238E27FC236}">
                <a16:creationId xmlns:a16="http://schemas.microsoft.com/office/drawing/2014/main" id="{178A920B-D9CC-6E3D-FC5D-8E538AD26644}"/>
              </a:ext>
            </a:extLst>
          </p:cNvPr>
          <p:cNvPicPr>
            <a:picLocks noChangeAspect="1"/>
          </p:cNvPicPr>
          <p:nvPr/>
        </p:nvPicPr>
        <p:blipFill>
          <a:blip r:embed="rId2"/>
          <a:stretch>
            <a:fillRect/>
          </a:stretch>
        </p:blipFill>
        <p:spPr>
          <a:xfrm>
            <a:off x="350844" y="1034366"/>
            <a:ext cx="4456683" cy="3384163"/>
          </a:xfrm>
          <a:prstGeom prst="rect">
            <a:avLst/>
          </a:prstGeom>
        </p:spPr>
      </p:pic>
      <p:pic>
        <p:nvPicPr>
          <p:cNvPr id="6" name="Picture 5">
            <a:extLst>
              <a:ext uri="{FF2B5EF4-FFF2-40B4-BE49-F238E27FC236}">
                <a16:creationId xmlns:a16="http://schemas.microsoft.com/office/drawing/2014/main" id="{A28A65FB-E259-9B26-8A22-DD18C26E7F47}"/>
              </a:ext>
            </a:extLst>
          </p:cNvPr>
          <p:cNvPicPr>
            <a:picLocks noChangeAspect="1"/>
          </p:cNvPicPr>
          <p:nvPr/>
        </p:nvPicPr>
        <p:blipFill>
          <a:blip r:embed="rId3"/>
          <a:stretch>
            <a:fillRect/>
          </a:stretch>
        </p:blipFill>
        <p:spPr>
          <a:xfrm>
            <a:off x="4911567" y="1578149"/>
            <a:ext cx="3428870" cy="2502053"/>
          </a:xfrm>
          <a:prstGeom prst="rect">
            <a:avLst/>
          </a:prstGeom>
        </p:spPr>
      </p:pic>
    </p:spTree>
    <p:extLst>
      <p:ext uri="{BB962C8B-B14F-4D97-AF65-F5344CB8AC3E}">
        <p14:creationId xmlns:p14="http://schemas.microsoft.com/office/powerpoint/2010/main" val="346743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4692-12DD-E376-54F0-FCFB88FA9173}"/>
              </a:ext>
            </a:extLst>
          </p:cNvPr>
          <p:cNvSpPr>
            <a:spLocks noGrp="1"/>
          </p:cNvSpPr>
          <p:nvPr>
            <p:ph type="title"/>
          </p:nvPr>
        </p:nvSpPr>
        <p:spPr/>
        <p:txBody>
          <a:bodyPr/>
          <a:lstStyle/>
          <a:p>
            <a:r>
              <a:rPr lang="en-IN" b="1" dirty="0"/>
              <a:t>Dependent rows &amp; columns</a:t>
            </a:r>
            <a:endParaRPr lang="en-IN" b="1" i="1" dirty="0"/>
          </a:p>
        </p:txBody>
      </p:sp>
      <p:pic>
        <p:nvPicPr>
          <p:cNvPr id="4" name="Picture 3">
            <a:extLst>
              <a:ext uri="{FF2B5EF4-FFF2-40B4-BE49-F238E27FC236}">
                <a16:creationId xmlns:a16="http://schemas.microsoft.com/office/drawing/2014/main" id="{32ADF92D-F4E9-1E30-47B8-9800A16B1C41}"/>
              </a:ext>
            </a:extLst>
          </p:cNvPr>
          <p:cNvPicPr>
            <a:picLocks noChangeAspect="1"/>
          </p:cNvPicPr>
          <p:nvPr/>
        </p:nvPicPr>
        <p:blipFill>
          <a:blip r:embed="rId2"/>
          <a:stretch>
            <a:fillRect/>
          </a:stretch>
        </p:blipFill>
        <p:spPr>
          <a:xfrm>
            <a:off x="561109" y="1067067"/>
            <a:ext cx="4010891" cy="3009366"/>
          </a:xfrm>
          <a:prstGeom prst="rect">
            <a:avLst/>
          </a:prstGeom>
        </p:spPr>
      </p:pic>
      <p:pic>
        <p:nvPicPr>
          <p:cNvPr id="6" name="Picture 5">
            <a:extLst>
              <a:ext uri="{FF2B5EF4-FFF2-40B4-BE49-F238E27FC236}">
                <a16:creationId xmlns:a16="http://schemas.microsoft.com/office/drawing/2014/main" id="{F32CF5B7-6108-C436-9FA2-CBB41816CAAF}"/>
              </a:ext>
            </a:extLst>
          </p:cNvPr>
          <p:cNvPicPr>
            <a:picLocks noChangeAspect="1"/>
          </p:cNvPicPr>
          <p:nvPr/>
        </p:nvPicPr>
        <p:blipFill>
          <a:blip r:embed="rId3"/>
          <a:stretch>
            <a:fillRect/>
          </a:stretch>
        </p:blipFill>
        <p:spPr>
          <a:xfrm>
            <a:off x="4732920" y="1007236"/>
            <a:ext cx="3621370" cy="2076081"/>
          </a:xfrm>
          <a:prstGeom prst="rect">
            <a:avLst/>
          </a:prstGeom>
        </p:spPr>
      </p:pic>
      <p:sp>
        <p:nvSpPr>
          <p:cNvPr id="7" name="Google Shape;126;p16">
            <a:extLst>
              <a:ext uri="{FF2B5EF4-FFF2-40B4-BE49-F238E27FC236}">
                <a16:creationId xmlns:a16="http://schemas.microsoft.com/office/drawing/2014/main" id="{B0563958-5D7A-4223-AEFB-B8577F041EA6}"/>
              </a:ext>
            </a:extLst>
          </p:cNvPr>
          <p:cNvSpPr txBox="1"/>
          <p:nvPr/>
        </p:nvSpPr>
        <p:spPr>
          <a:xfrm>
            <a:off x="5193239" y="3702333"/>
            <a:ext cx="3070998"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N" dirty="0">
                <a:solidFill>
                  <a:schemeClr val="dk1"/>
                </a:solidFill>
                <a:latin typeface="Roboto"/>
                <a:ea typeface="Roboto"/>
                <a:cs typeface="Roboto"/>
                <a:sym typeface="Roboto"/>
              </a:rPr>
              <a:t>Movie 2 is twister so its about a tornado and movie 3 is Jaws which is about sharks and movie 5 is Sharknado which is basically about both Tornados and sharks</a:t>
            </a:r>
            <a:endParaRPr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1448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5FE3-F4D5-1A14-A30B-9DB20C062CE3}"/>
              </a:ext>
            </a:extLst>
          </p:cNvPr>
          <p:cNvSpPr>
            <a:spLocks noGrp="1"/>
          </p:cNvSpPr>
          <p:nvPr>
            <p:ph type="title"/>
          </p:nvPr>
        </p:nvSpPr>
        <p:spPr/>
        <p:txBody>
          <a:bodyPr/>
          <a:lstStyle/>
          <a:p>
            <a:r>
              <a:rPr lang="en-IN" dirty="0"/>
              <a:t>Now how to find the smaller matrices whose product is a big one?</a:t>
            </a:r>
          </a:p>
        </p:txBody>
      </p:sp>
      <p:pic>
        <p:nvPicPr>
          <p:cNvPr id="4" name="Picture 3">
            <a:extLst>
              <a:ext uri="{FF2B5EF4-FFF2-40B4-BE49-F238E27FC236}">
                <a16:creationId xmlns:a16="http://schemas.microsoft.com/office/drawing/2014/main" id="{EC148308-046F-48B3-EFA1-4B99B75DEA17}"/>
              </a:ext>
            </a:extLst>
          </p:cNvPr>
          <p:cNvPicPr>
            <a:picLocks noChangeAspect="1"/>
          </p:cNvPicPr>
          <p:nvPr/>
        </p:nvPicPr>
        <p:blipFill>
          <a:blip r:embed="rId2"/>
          <a:stretch>
            <a:fillRect/>
          </a:stretch>
        </p:blipFill>
        <p:spPr>
          <a:xfrm>
            <a:off x="457199" y="1308213"/>
            <a:ext cx="8181109" cy="3240220"/>
          </a:xfrm>
          <a:prstGeom prst="rect">
            <a:avLst/>
          </a:prstGeom>
        </p:spPr>
      </p:pic>
    </p:spTree>
    <p:extLst>
      <p:ext uri="{BB962C8B-B14F-4D97-AF65-F5344CB8AC3E}">
        <p14:creationId xmlns:p14="http://schemas.microsoft.com/office/powerpoint/2010/main" val="1071300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0897-0C43-1211-D750-389C4312AB2D}"/>
              </a:ext>
            </a:extLst>
          </p:cNvPr>
          <p:cNvSpPr>
            <a:spLocks noGrp="1"/>
          </p:cNvSpPr>
          <p:nvPr>
            <p:ph type="title"/>
          </p:nvPr>
        </p:nvSpPr>
        <p:spPr/>
        <p:txBody>
          <a:bodyPr/>
          <a:lstStyle/>
          <a:p>
            <a:r>
              <a:rPr lang="en-IN" dirty="0"/>
              <a:t>Features</a:t>
            </a:r>
          </a:p>
        </p:txBody>
      </p:sp>
      <p:sp>
        <p:nvSpPr>
          <p:cNvPr id="3" name="Text Placeholder 2">
            <a:extLst>
              <a:ext uri="{FF2B5EF4-FFF2-40B4-BE49-F238E27FC236}">
                <a16:creationId xmlns:a16="http://schemas.microsoft.com/office/drawing/2014/main" id="{DD08843A-53BC-EFDE-873B-87D3466CDCF8}"/>
              </a:ext>
            </a:extLst>
          </p:cNvPr>
          <p:cNvSpPr>
            <a:spLocks noGrp="1"/>
          </p:cNvSpPr>
          <p:nvPr>
            <p:ph type="body" idx="1"/>
          </p:nvPr>
        </p:nvSpPr>
        <p:spPr>
          <a:xfrm>
            <a:off x="117736" y="1282075"/>
            <a:ext cx="3089591" cy="3416400"/>
          </a:xfrm>
        </p:spPr>
        <p:txBody>
          <a:bodyPr/>
          <a:lstStyle/>
          <a:p>
            <a:r>
              <a:rPr lang="en-IN" sz="1600" dirty="0">
                <a:latin typeface="Roboto" panose="02000000000000000000" pitchFamily="2" charset="0"/>
                <a:ea typeface="Roboto" panose="02000000000000000000" pitchFamily="2" charset="0"/>
                <a:cs typeface="Roboto" panose="02000000000000000000" pitchFamily="2" charset="0"/>
              </a:rPr>
              <a:t>Our features can be anything like comedy,action,drama,does it have a sad dog, or is the actor Ryan etc..</a:t>
            </a:r>
          </a:p>
          <a:p>
            <a:r>
              <a:rPr lang="en-US" sz="1600" b="0" i="0" dirty="0">
                <a:solidFill>
                  <a:srgbClr val="292929"/>
                </a:solidFill>
                <a:effectLst/>
                <a:latin typeface="Roboto" panose="02000000000000000000" pitchFamily="2" charset="0"/>
                <a:ea typeface="Roboto" panose="02000000000000000000" pitchFamily="2" charset="0"/>
                <a:cs typeface="Roboto" panose="02000000000000000000" pitchFamily="2" charset="0"/>
              </a:rPr>
              <a:t> Features are characteristics of an item. In our case, features of the movies can be its genre, actors, plot, etc.</a:t>
            </a:r>
            <a:endParaRPr lang="en-IN" sz="16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1542273F-7BAD-89F0-74EC-BD304C764E8E}"/>
              </a:ext>
            </a:extLst>
          </p:cNvPr>
          <p:cNvPicPr>
            <a:picLocks noChangeAspect="1"/>
          </p:cNvPicPr>
          <p:nvPr/>
        </p:nvPicPr>
        <p:blipFill>
          <a:blip r:embed="rId2"/>
          <a:stretch>
            <a:fillRect/>
          </a:stretch>
        </p:blipFill>
        <p:spPr>
          <a:xfrm>
            <a:off x="3352827" y="865909"/>
            <a:ext cx="5576455" cy="3668997"/>
          </a:xfrm>
          <a:prstGeom prst="rect">
            <a:avLst/>
          </a:prstGeom>
        </p:spPr>
      </p:pic>
    </p:spTree>
    <p:extLst>
      <p:ext uri="{BB962C8B-B14F-4D97-AF65-F5344CB8AC3E}">
        <p14:creationId xmlns:p14="http://schemas.microsoft.com/office/powerpoint/2010/main" val="138541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9577-19B8-BF32-2ACB-E24F822DCB35}"/>
              </a:ext>
            </a:extLst>
          </p:cNvPr>
          <p:cNvSpPr>
            <a:spLocks noGrp="1"/>
          </p:cNvSpPr>
          <p:nvPr>
            <p:ph type="title"/>
          </p:nvPr>
        </p:nvSpPr>
        <p:spPr/>
        <p:txBody>
          <a:bodyPr/>
          <a:lstStyle/>
          <a:p>
            <a:r>
              <a:rPr lang="en-IN" b="1" dirty="0"/>
              <a:t>Dot product</a:t>
            </a:r>
          </a:p>
        </p:txBody>
      </p:sp>
      <p:sp>
        <p:nvSpPr>
          <p:cNvPr id="3" name="Google Shape;126;p16">
            <a:extLst>
              <a:ext uri="{FF2B5EF4-FFF2-40B4-BE49-F238E27FC236}">
                <a16:creationId xmlns:a16="http://schemas.microsoft.com/office/drawing/2014/main" id="{283741E6-6BA2-AEEF-7CCA-EDAB2741C4BA}"/>
              </a:ext>
            </a:extLst>
          </p:cNvPr>
          <p:cNvSpPr txBox="1"/>
          <p:nvPr/>
        </p:nvSpPr>
        <p:spPr>
          <a:xfrm>
            <a:off x="263031" y="1618607"/>
            <a:ext cx="2237714"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IN" sz="1200" dirty="0">
                <a:solidFill>
                  <a:schemeClr val="dk1"/>
                </a:solidFill>
                <a:latin typeface="Roboto"/>
                <a:ea typeface="Roboto"/>
                <a:cs typeface="Roboto"/>
                <a:sym typeface="Roboto"/>
              </a:rPr>
              <a:t>Lets take 2 features comedy &amp; action </a:t>
            </a:r>
          </a:p>
          <a:p>
            <a:pPr marL="0" lvl="0" indent="0" algn="l" rtl="0">
              <a:spcBef>
                <a:spcPts val="0"/>
              </a:spcBef>
              <a:spcAft>
                <a:spcPts val="0"/>
              </a:spcAft>
              <a:buClr>
                <a:srgbClr val="000000"/>
              </a:buClr>
              <a:buSzPts val="1100"/>
              <a:buFont typeface="Arial"/>
              <a:buNone/>
            </a:pPr>
            <a:endParaRPr lang="en-IN" sz="1200" dirty="0">
              <a:solidFill>
                <a:schemeClr val="dk1"/>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IN" sz="1200" dirty="0">
                <a:solidFill>
                  <a:schemeClr val="dk1"/>
                </a:solidFill>
                <a:latin typeface="Roboto"/>
                <a:ea typeface="Roboto"/>
                <a:cs typeface="Roboto"/>
                <a:sym typeface="Roboto"/>
              </a:rPr>
              <a:t>Dot product is a way to guess the rating based on how much a user likes comedy and action and how much a movie contains comedy &amp; action</a:t>
            </a:r>
            <a:endParaRPr sz="1200" dirty="0">
              <a:solidFill>
                <a:schemeClr val="dk1"/>
              </a:solidFill>
              <a:latin typeface="Roboto"/>
              <a:ea typeface="Roboto"/>
              <a:cs typeface="Roboto"/>
              <a:sym typeface="Roboto"/>
            </a:endParaRPr>
          </a:p>
        </p:txBody>
      </p:sp>
      <p:pic>
        <p:nvPicPr>
          <p:cNvPr id="5" name="Picture 4">
            <a:extLst>
              <a:ext uri="{FF2B5EF4-FFF2-40B4-BE49-F238E27FC236}">
                <a16:creationId xmlns:a16="http://schemas.microsoft.com/office/drawing/2014/main" id="{EB8F7A53-5327-D4C3-DF04-325776277B03}"/>
              </a:ext>
            </a:extLst>
          </p:cNvPr>
          <p:cNvPicPr>
            <a:picLocks noChangeAspect="1"/>
          </p:cNvPicPr>
          <p:nvPr/>
        </p:nvPicPr>
        <p:blipFill rotWithShape="1">
          <a:blip r:embed="rId2"/>
          <a:srcRect r="1172" b="3649"/>
          <a:stretch/>
        </p:blipFill>
        <p:spPr>
          <a:xfrm>
            <a:off x="2971800" y="892975"/>
            <a:ext cx="2854290" cy="3637145"/>
          </a:xfrm>
          <a:prstGeom prst="rect">
            <a:avLst/>
          </a:prstGeom>
        </p:spPr>
      </p:pic>
      <p:pic>
        <p:nvPicPr>
          <p:cNvPr id="7" name="Picture 6">
            <a:extLst>
              <a:ext uri="{FF2B5EF4-FFF2-40B4-BE49-F238E27FC236}">
                <a16:creationId xmlns:a16="http://schemas.microsoft.com/office/drawing/2014/main" id="{043417FD-92C8-00E7-0A63-6B0EDE61CD56}"/>
              </a:ext>
            </a:extLst>
          </p:cNvPr>
          <p:cNvPicPr>
            <a:picLocks noChangeAspect="1"/>
          </p:cNvPicPr>
          <p:nvPr/>
        </p:nvPicPr>
        <p:blipFill>
          <a:blip r:embed="rId3"/>
          <a:stretch>
            <a:fillRect/>
          </a:stretch>
        </p:blipFill>
        <p:spPr>
          <a:xfrm>
            <a:off x="6160610" y="956733"/>
            <a:ext cx="2801988" cy="3573387"/>
          </a:xfrm>
          <a:prstGeom prst="rect">
            <a:avLst/>
          </a:prstGeom>
        </p:spPr>
      </p:pic>
      <p:pic>
        <p:nvPicPr>
          <p:cNvPr id="11" name="Picture 10">
            <a:extLst>
              <a:ext uri="{FF2B5EF4-FFF2-40B4-BE49-F238E27FC236}">
                <a16:creationId xmlns:a16="http://schemas.microsoft.com/office/drawing/2014/main" id="{C411A81B-923A-1E09-FFE7-BB5E8795532F}"/>
              </a:ext>
            </a:extLst>
          </p:cNvPr>
          <p:cNvPicPr>
            <a:picLocks noChangeAspect="1"/>
          </p:cNvPicPr>
          <p:nvPr/>
        </p:nvPicPr>
        <p:blipFill>
          <a:blip r:embed="rId4"/>
          <a:stretch>
            <a:fillRect/>
          </a:stretch>
        </p:blipFill>
        <p:spPr>
          <a:xfrm>
            <a:off x="360115" y="2765747"/>
            <a:ext cx="2043545" cy="1764373"/>
          </a:xfrm>
          <a:prstGeom prst="rect">
            <a:avLst/>
          </a:prstGeom>
        </p:spPr>
      </p:pic>
      <p:pic>
        <p:nvPicPr>
          <p:cNvPr id="13" name="Picture 12">
            <a:extLst>
              <a:ext uri="{FF2B5EF4-FFF2-40B4-BE49-F238E27FC236}">
                <a16:creationId xmlns:a16="http://schemas.microsoft.com/office/drawing/2014/main" id="{2804E857-8B76-8544-39D7-2DD756DC4EF1}"/>
              </a:ext>
            </a:extLst>
          </p:cNvPr>
          <p:cNvPicPr>
            <a:picLocks noChangeAspect="1"/>
          </p:cNvPicPr>
          <p:nvPr/>
        </p:nvPicPr>
        <p:blipFill>
          <a:blip r:embed="rId5"/>
          <a:stretch>
            <a:fillRect/>
          </a:stretch>
        </p:blipFill>
        <p:spPr>
          <a:xfrm>
            <a:off x="403803" y="4489855"/>
            <a:ext cx="1956167" cy="484340"/>
          </a:xfrm>
          <a:prstGeom prst="rect">
            <a:avLst/>
          </a:prstGeom>
        </p:spPr>
      </p:pic>
    </p:spTree>
    <p:extLst>
      <p:ext uri="{BB962C8B-B14F-4D97-AF65-F5344CB8AC3E}">
        <p14:creationId xmlns:p14="http://schemas.microsoft.com/office/powerpoint/2010/main" val="2518346572"/>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TotalTime>
  <Words>1635</Words>
  <Application>Microsoft Office PowerPoint</Application>
  <PresentationFormat>On-screen Show (16:9)</PresentationFormat>
  <Paragraphs>136</Paragraphs>
  <Slides>45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Söhne Mono</vt:lpstr>
      <vt:lpstr>Fira Sans Extra Condensed</vt:lpstr>
      <vt:lpstr>Roboto</vt:lpstr>
      <vt:lpstr>Palatino</vt:lpstr>
      <vt:lpstr>Arial</vt:lpstr>
      <vt:lpstr>Wingdings</vt:lpstr>
      <vt:lpstr>-apple-system</vt:lpstr>
      <vt:lpstr>Cambria</vt:lpstr>
      <vt:lpstr>Söhne</vt:lpstr>
      <vt:lpstr>source-serif-pro</vt:lpstr>
      <vt:lpstr>Fira Sans Extra Condensed SemiBold</vt:lpstr>
      <vt:lpstr>Arial Black</vt:lpstr>
      <vt:lpstr>Fira Sans</vt:lpstr>
      <vt:lpstr>Big Data Infographics by Slidesgo</vt:lpstr>
      <vt:lpstr>Mathematics of Intelligent Systems </vt:lpstr>
      <vt:lpstr>Team members</vt:lpstr>
      <vt:lpstr>What is Matrix factorization?</vt:lpstr>
      <vt:lpstr>Dependent rows &amp; columns</vt:lpstr>
      <vt:lpstr>Dependent rows &amp; columns</vt:lpstr>
      <vt:lpstr>Dependent rows &amp; columns</vt:lpstr>
      <vt:lpstr>Now how to find the smaller matrices whose product is a big one?</vt:lpstr>
      <vt:lpstr>Features</vt:lpstr>
      <vt:lpstr>Dot product</vt:lpstr>
      <vt:lpstr>Matrix Factorization via Singular Value Decomposition </vt:lpstr>
      <vt:lpstr>Recommendations via optimization</vt:lpstr>
      <vt:lpstr>Singular value decomposition(SVD)</vt:lpstr>
      <vt:lpstr>HOW DO WE FIND THE RIGHT FACTORIZATION FOR A MATRIX?</vt:lpstr>
      <vt:lpstr>Movie recommender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Complication: SVD assumes matrix R has all entries(But our matrix R has missing entries) !</vt:lpstr>
      <vt:lpstr>How to minimize our error function?</vt:lpstr>
      <vt:lpstr>Overfitting &amp; Regularization</vt:lpstr>
      <vt:lpstr>Python code for matrix filling using gradient descent</vt:lpstr>
      <vt:lpstr>PowerPoint Presentation</vt:lpstr>
      <vt:lpstr>PowerPoint Presentation</vt:lpstr>
      <vt:lpstr>Alternating Direction Method of Multipliers</vt:lpstr>
      <vt:lpstr>General ADMM formulation</vt:lpstr>
      <vt:lpstr>Linear programming problem</vt:lpstr>
      <vt:lpstr>Implementation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Intelligent Systems</dc:title>
  <dc:creator>Dell</dc:creator>
  <cp:lastModifiedBy>V MOHITHA</cp:lastModifiedBy>
  <cp:revision>9</cp:revision>
  <dcterms:modified xsi:type="dcterms:W3CDTF">2025-10-29T14:10:09Z</dcterms:modified>
</cp:coreProperties>
</file>